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4" r:id="rId4"/>
  </p:sldMasterIdLst>
  <p:notesMasterIdLst>
    <p:notesMasterId r:id="rId18"/>
  </p:notesMasterIdLst>
  <p:handoutMasterIdLst>
    <p:handoutMasterId r:id="rId19"/>
  </p:handoutMasterIdLst>
  <p:sldIdLst>
    <p:sldId id="262" r:id="rId5"/>
    <p:sldId id="263" r:id="rId6"/>
    <p:sldId id="323" r:id="rId7"/>
    <p:sldId id="266" r:id="rId8"/>
    <p:sldId id="322" r:id="rId9"/>
    <p:sldId id="317" r:id="rId10"/>
    <p:sldId id="324" r:id="rId11"/>
    <p:sldId id="313" r:id="rId12"/>
    <p:sldId id="267" r:id="rId13"/>
    <p:sldId id="325" r:id="rId14"/>
    <p:sldId id="315" r:id="rId15"/>
    <p:sldId id="326" r:id="rId16"/>
    <p:sldId id="31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64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BCCB"/>
    <a:srgbClr val="F15D45"/>
    <a:srgbClr val="222222"/>
    <a:srgbClr val="ABDBDD"/>
    <a:srgbClr val="0066B1"/>
    <a:srgbClr val="F58041"/>
    <a:srgbClr val="0091AC"/>
    <a:srgbClr val="10303E"/>
    <a:srgbClr val="76CD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pos="3864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laswamy Gunnam" userId="2b3c973a-2a38-4b7e-9db7-2c158d34a7be" providerId="ADAL" clId="{1D858AC1-BCAD-4BC1-B3A4-8C30E32972E1}"/>
    <pc:docChg chg="sldOrd">
      <pc:chgData name="Balaswamy Gunnam" userId="2b3c973a-2a38-4b7e-9db7-2c158d34a7be" providerId="ADAL" clId="{1D858AC1-BCAD-4BC1-B3A4-8C30E32972E1}" dt="2026-02-10T10:39:23.444" v="0" actId="20578"/>
      <pc:docMkLst>
        <pc:docMk/>
      </pc:docMkLst>
      <pc:sldChg chg="ord">
        <pc:chgData name="Balaswamy Gunnam" userId="2b3c973a-2a38-4b7e-9db7-2c158d34a7be" providerId="ADAL" clId="{1D858AC1-BCAD-4BC1-B3A4-8C30E32972E1}" dt="2026-02-10T10:39:23.444" v="0" actId="20578"/>
        <pc:sldMkLst>
          <pc:docMk/>
          <pc:sldMk cId="226452447" sldId="324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1812C9-625E-4000-92BE-42A910CD8280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D175EF8-2BA9-4988-9935-B31C29543A56}">
      <dgm:prSet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</a:rPr>
            <a:t>We want to capture the market to provide the necessary digital payment services</a:t>
          </a:r>
        </a:p>
      </dgm:t>
    </dgm:pt>
    <dgm:pt modelId="{9D7DBF69-5079-4702-8717-C1535086FBDF}" type="parTrans" cxnId="{BA9452DA-86B1-4BF3-BE91-EA613533EE45}">
      <dgm:prSet/>
      <dgm:spPr/>
      <dgm:t>
        <a:bodyPr/>
        <a:lstStyle/>
        <a:p>
          <a:endParaRPr lang="en-US" sz="2000">
            <a:solidFill>
              <a:schemeClr val="tx1"/>
            </a:solidFill>
          </a:endParaRPr>
        </a:p>
      </dgm:t>
    </dgm:pt>
    <dgm:pt modelId="{10D95429-ED05-4587-992E-FCDB2ECAE679}" type="sibTrans" cxnId="{BA9452DA-86B1-4BF3-BE91-EA613533EE45}">
      <dgm:prSet/>
      <dgm:spPr/>
      <dgm:t>
        <a:bodyPr/>
        <a:lstStyle/>
        <a:p>
          <a:endParaRPr lang="en-US" sz="2000">
            <a:solidFill>
              <a:schemeClr val="tx1"/>
            </a:solidFill>
          </a:endParaRPr>
        </a:p>
      </dgm:t>
    </dgm:pt>
    <dgm:pt modelId="{F89F69E6-14DD-4381-A24B-07E9A18745B3}">
      <dgm:prSet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</a:rPr>
            <a:t>Initially start in full scale in a country.</a:t>
          </a:r>
        </a:p>
      </dgm:t>
    </dgm:pt>
    <dgm:pt modelId="{4C35D370-F889-4ED9-82CB-00589EC286F4}" type="parTrans" cxnId="{F4E9CA3C-7A43-4D05-9013-DF60E52CA04E}">
      <dgm:prSet/>
      <dgm:spPr/>
      <dgm:t>
        <a:bodyPr/>
        <a:lstStyle/>
        <a:p>
          <a:endParaRPr lang="en-US" sz="2000">
            <a:solidFill>
              <a:schemeClr val="tx1"/>
            </a:solidFill>
          </a:endParaRPr>
        </a:p>
      </dgm:t>
    </dgm:pt>
    <dgm:pt modelId="{1A98963E-A486-4C6C-9F04-6818B3D59009}" type="sibTrans" cxnId="{F4E9CA3C-7A43-4D05-9013-DF60E52CA04E}">
      <dgm:prSet/>
      <dgm:spPr/>
      <dgm:t>
        <a:bodyPr/>
        <a:lstStyle/>
        <a:p>
          <a:endParaRPr lang="en-US" sz="2000">
            <a:solidFill>
              <a:schemeClr val="tx1"/>
            </a:solidFill>
          </a:endParaRPr>
        </a:p>
      </dgm:t>
    </dgm:pt>
    <dgm:pt modelId="{74500A97-081C-4F8C-973F-AE879153A84F}">
      <dgm:prSet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</a:rPr>
            <a:t>Forecast significant growth in transactions at the beginning of the next year and it will increase every year.</a:t>
          </a:r>
        </a:p>
      </dgm:t>
    </dgm:pt>
    <dgm:pt modelId="{45C915EA-013F-4D36-B7C9-7618BC6C58B5}" type="parTrans" cxnId="{5E314051-3F61-44D4-8AB6-518830CB5ACF}">
      <dgm:prSet/>
      <dgm:spPr/>
      <dgm:t>
        <a:bodyPr/>
        <a:lstStyle/>
        <a:p>
          <a:endParaRPr lang="en-US" sz="2000">
            <a:solidFill>
              <a:schemeClr val="tx1"/>
            </a:solidFill>
          </a:endParaRPr>
        </a:p>
      </dgm:t>
    </dgm:pt>
    <dgm:pt modelId="{E4F3A042-2974-4B27-81E3-DBD52F779BD1}" type="sibTrans" cxnId="{5E314051-3F61-44D4-8AB6-518830CB5ACF}">
      <dgm:prSet/>
      <dgm:spPr/>
      <dgm:t>
        <a:bodyPr/>
        <a:lstStyle/>
        <a:p>
          <a:endParaRPr lang="en-US" sz="2000">
            <a:solidFill>
              <a:schemeClr val="tx1"/>
            </a:solidFill>
          </a:endParaRPr>
        </a:p>
      </dgm:t>
    </dgm:pt>
    <dgm:pt modelId="{4E74ABA1-B849-4B31-A511-3DF4D86249D8}">
      <dgm:prSet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</a:rPr>
            <a:t>As this payment service Security, Compliance and Availability is very important</a:t>
          </a:r>
        </a:p>
      </dgm:t>
    </dgm:pt>
    <dgm:pt modelId="{C5687401-C89E-4BBD-98CA-6DDB32545101}" type="parTrans" cxnId="{D900A1E5-A61B-486C-B9E7-A39393878798}">
      <dgm:prSet/>
      <dgm:spPr/>
      <dgm:t>
        <a:bodyPr/>
        <a:lstStyle/>
        <a:p>
          <a:endParaRPr lang="en-US" sz="2000">
            <a:solidFill>
              <a:schemeClr val="tx1"/>
            </a:solidFill>
          </a:endParaRPr>
        </a:p>
      </dgm:t>
    </dgm:pt>
    <dgm:pt modelId="{C5113056-B963-4D44-ABC8-2FBAB5BFD42F}" type="sibTrans" cxnId="{D900A1E5-A61B-486C-B9E7-A39393878798}">
      <dgm:prSet/>
      <dgm:spPr/>
      <dgm:t>
        <a:bodyPr/>
        <a:lstStyle/>
        <a:p>
          <a:endParaRPr lang="en-US" sz="2000">
            <a:solidFill>
              <a:schemeClr val="tx1"/>
            </a:solidFill>
          </a:endParaRPr>
        </a:p>
      </dgm:t>
    </dgm:pt>
    <dgm:pt modelId="{05990855-763E-4155-A602-61852B14771F}">
      <dgm:prSet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</a:rPr>
            <a:t>Banking sector is booming sector, and many new projects are launched to cater </a:t>
          </a:r>
          <a:r>
            <a:rPr lang="en-IN" sz="1600" b="0" i="0" dirty="0">
              <a:solidFill>
                <a:schemeClr val="tx1"/>
              </a:solidFill>
            </a:rPr>
            <a:t>digital payments and financial services.</a:t>
          </a:r>
          <a:endParaRPr lang="en-US" sz="1600" dirty="0">
            <a:solidFill>
              <a:schemeClr val="tx1"/>
            </a:solidFill>
          </a:endParaRPr>
        </a:p>
      </dgm:t>
    </dgm:pt>
    <dgm:pt modelId="{9F02B43C-ABC6-4BF4-B598-070837EEAFFF}" type="sibTrans" cxnId="{DA269630-4B07-4EA8-A7E3-61E499524BF1}">
      <dgm:prSet/>
      <dgm:spPr/>
      <dgm:t>
        <a:bodyPr/>
        <a:lstStyle/>
        <a:p>
          <a:endParaRPr lang="en-US" sz="2000">
            <a:solidFill>
              <a:schemeClr val="tx1"/>
            </a:solidFill>
          </a:endParaRPr>
        </a:p>
      </dgm:t>
    </dgm:pt>
    <dgm:pt modelId="{00D67BCC-B0E7-45F1-9A3B-AEAEAFCCEFFD}" type="parTrans" cxnId="{DA269630-4B07-4EA8-A7E3-61E499524BF1}">
      <dgm:prSet/>
      <dgm:spPr/>
      <dgm:t>
        <a:bodyPr/>
        <a:lstStyle/>
        <a:p>
          <a:endParaRPr lang="en-US" sz="2000">
            <a:solidFill>
              <a:schemeClr val="tx1"/>
            </a:solidFill>
          </a:endParaRPr>
        </a:p>
      </dgm:t>
    </dgm:pt>
    <dgm:pt modelId="{F84AB389-3374-4A63-832B-A3879EA694C8}" type="pres">
      <dgm:prSet presAssocID="{6A1812C9-625E-4000-92BE-42A910CD8280}" presName="linear" presStyleCnt="0">
        <dgm:presLayoutVars>
          <dgm:animLvl val="lvl"/>
          <dgm:resizeHandles val="exact"/>
        </dgm:presLayoutVars>
      </dgm:prSet>
      <dgm:spPr/>
    </dgm:pt>
    <dgm:pt modelId="{BB7DD27C-FFD5-4251-AE4C-9AF0E7662F8A}" type="pres">
      <dgm:prSet presAssocID="{05990855-763E-4155-A602-61852B14771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DA6621E-DB3E-4D3D-96C1-D4BF779C5EDB}" type="pres">
      <dgm:prSet presAssocID="{9F02B43C-ABC6-4BF4-B598-070837EEAFFF}" presName="spacer" presStyleCnt="0"/>
      <dgm:spPr/>
    </dgm:pt>
    <dgm:pt modelId="{80CC9768-1DB2-4CB8-AF97-D6C18CC5AB11}" type="pres">
      <dgm:prSet presAssocID="{5D175EF8-2BA9-4988-9935-B31C29543A5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C82D144-CF19-47C0-B16F-BEC74CA1B371}" type="pres">
      <dgm:prSet presAssocID="{10D95429-ED05-4587-992E-FCDB2ECAE679}" presName="spacer" presStyleCnt="0"/>
      <dgm:spPr/>
    </dgm:pt>
    <dgm:pt modelId="{C18DC735-09FB-48F2-9D25-D9A71C4C546B}" type="pres">
      <dgm:prSet presAssocID="{F89F69E6-14DD-4381-A24B-07E9A18745B3}" presName="parentText" presStyleLbl="node1" presStyleIdx="2" presStyleCnt="5" custScaleY="70587">
        <dgm:presLayoutVars>
          <dgm:chMax val="0"/>
          <dgm:bulletEnabled val="1"/>
        </dgm:presLayoutVars>
      </dgm:prSet>
      <dgm:spPr/>
    </dgm:pt>
    <dgm:pt modelId="{98463479-6EF4-46C9-B992-BBD88AA1DD10}" type="pres">
      <dgm:prSet presAssocID="{1A98963E-A486-4C6C-9F04-6818B3D59009}" presName="spacer" presStyleCnt="0"/>
      <dgm:spPr/>
    </dgm:pt>
    <dgm:pt modelId="{6FC41133-8E18-46B0-ADA1-F32EE05CC7A9}" type="pres">
      <dgm:prSet presAssocID="{74500A97-081C-4F8C-973F-AE879153A84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84A8494-7F5B-4CF4-9053-967CB198FF2E}" type="pres">
      <dgm:prSet presAssocID="{E4F3A042-2974-4B27-81E3-DBD52F779BD1}" presName="spacer" presStyleCnt="0"/>
      <dgm:spPr/>
    </dgm:pt>
    <dgm:pt modelId="{06F70C82-A4DC-4D32-B767-5D937233711E}" type="pres">
      <dgm:prSet presAssocID="{4E74ABA1-B849-4B31-A511-3DF4D86249D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DA269630-4B07-4EA8-A7E3-61E499524BF1}" srcId="{6A1812C9-625E-4000-92BE-42A910CD8280}" destId="{05990855-763E-4155-A602-61852B14771F}" srcOrd="0" destOrd="0" parTransId="{00D67BCC-B0E7-45F1-9A3B-AEAEAFCCEFFD}" sibTransId="{9F02B43C-ABC6-4BF4-B598-070837EEAFFF}"/>
    <dgm:cxn modelId="{F4E9CA3C-7A43-4D05-9013-DF60E52CA04E}" srcId="{6A1812C9-625E-4000-92BE-42A910CD8280}" destId="{F89F69E6-14DD-4381-A24B-07E9A18745B3}" srcOrd="2" destOrd="0" parTransId="{4C35D370-F889-4ED9-82CB-00589EC286F4}" sibTransId="{1A98963E-A486-4C6C-9F04-6818B3D59009}"/>
    <dgm:cxn modelId="{5E314051-3F61-44D4-8AB6-518830CB5ACF}" srcId="{6A1812C9-625E-4000-92BE-42A910CD8280}" destId="{74500A97-081C-4F8C-973F-AE879153A84F}" srcOrd="3" destOrd="0" parTransId="{45C915EA-013F-4D36-B7C9-7618BC6C58B5}" sibTransId="{E4F3A042-2974-4B27-81E3-DBD52F779BD1}"/>
    <dgm:cxn modelId="{A55A5671-C2B6-4759-9DD6-9AFC3C7E27E5}" type="presOf" srcId="{F89F69E6-14DD-4381-A24B-07E9A18745B3}" destId="{C18DC735-09FB-48F2-9D25-D9A71C4C546B}" srcOrd="0" destOrd="0" presId="urn:microsoft.com/office/officeart/2005/8/layout/vList2"/>
    <dgm:cxn modelId="{1114A999-62B5-4495-8BE6-5E933D4AA113}" type="presOf" srcId="{4E74ABA1-B849-4B31-A511-3DF4D86249D8}" destId="{06F70C82-A4DC-4D32-B767-5D937233711E}" srcOrd="0" destOrd="0" presId="urn:microsoft.com/office/officeart/2005/8/layout/vList2"/>
    <dgm:cxn modelId="{6752DCA4-30A4-4671-8EF7-010BDB9C8E23}" type="presOf" srcId="{05990855-763E-4155-A602-61852B14771F}" destId="{BB7DD27C-FFD5-4251-AE4C-9AF0E7662F8A}" srcOrd="0" destOrd="0" presId="urn:microsoft.com/office/officeart/2005/8/layout/vList2"/>
    <dgm:cxn modelId="{E872FBC6-1FC5-4289-8437-3BD082F937D9}" type="presOf" srcId="{74500A97-081C-4F8C-973F-AE879153A84F}" destId="{6FC41133-8E18-46B0-ADA1-F32EE05CC7A9}" srcOrd="0" destOrd="0" presId="urn:microsoft.com/office/officeart/2005/8/layout/vList2"/>
    <dgm:cxn modelId="{BA9452DA-86B1-4BF3-BE91-EA613533EE45}" srcId="{6A1812C9-625E-4000-92BE-42A910CD8280}" destId="{5D175EF8-2BA9-4988-9935-B31C29543A56}" srcOrd="1" destOrd="0" parTransId="{9D7DBF69-5079-4702-8717-C1535086FBDF}" sibTransId="{10D95429-ED05-4587-992E-FCDB2ECAE679}"/>
    <dgm:cxn modelId="{EDDB50DF-FA87-43E6-A9E8-0D1A052F2F57}" type="presOf" srcId="{6A1812C9-625E-4000-92BE-42A910CD8280}" destId="{F84AB389-3374-4A63-832B-A3879EA694C8}" srcOrd="0" destOrd="0" presId="urn:microsoft.com/office/officeart/2005/8/layout/vList2"/>
    <dgm:cxn modelId="{D900A1E5-A61B-486C-B9E7-A39393878798}" srcId="{6A1812C9-625E-4000-92BE-42A910CD8280}" destId="{4E74ABA1-B849-4B31-A511-3DF4D86249D8}" srcOrd="4" destOrd="0" parTransId="{C5687401-C89E-4BBD-98CA-6DDB32545101}" sibTransId="{C5113056-B963-4D44-ABC8-2FBAB5BFD42F}"/>
    <dgm:cxn modelId="{7F2EB5F9-6302-44D5-8E22-2116B93991CA}" type="presOf" srcId="{5D175EF8-2BA9-4988-9935-B31C29543A56}" destId="{80CC9768-1DB2-4CB8-AF97-D6C18CC5AB11}" srcOrd="0" destOrd="0" presId="urn:microsoft.com/office/officeart/2005/8/layout/vList2"/>
    <dgm:cxn modelId="{1BFCEF44-E6EE-47E8-B0D5-108F1CA0473E}" type="presParOf" srcId="{F84AB389-3374-4A63-832B-A3879EA694C8}" destId="{BB7DD27C-FFD5-4251-AE4C-9AF0E7662F8A}" srcOrd="0" destOrd="0" presId="urn:microsoft.com/office/officeart/2005/8/layout/vList2"/>
    <dgm:cxn modelId="{6335A482-E510-447E-BB64-043BFB4E16A6}" type="presParOf" srcId="{F84AB389-3374-4A63-832B-A3879EA694C8}" destId="{7DA6621E-DB3E-4D3D-96C1-D4BF779C5EDB}" srcOrd="1" destOrd="0" presId="urn:microsoft.com/office/officeart/2005/8/layout/vList2"/>
    <dgm:cxn modelId="{3A528B43-278D-4C25-B09F-2CD7749C3CA8}" type="presParOf" srcId="{F84AB389-3374-4A63-832B-A3879EA694C8}" destId="{80CC9768-1DB2-4CB8-AF97-D6C18CC5AB11}" srcOrd="2" destOrd="0" presId="urn:microsoft.com/office/officeart/2005/8/layout/vList2"/>
    <dgm:cxn modelId="{858C9BC4-EFBB-4699-8C60-9F59C775D353}" type="presParOf" srcId="{F84AB389-3374-4A63-832B-A3879EA694C8}" destId="{FC82D144-CF19-47C0-B16F-BEC74CA1B371}" srcOrd="3" destOrd="0" presId="urn:microsoft.com/office/officeart/2005/8/layout/vList2"/>
    <dgm:cxn modelId="{318FD5CE-E9DB-4125-96C1-47FA956E2958}" type="presParOf" srcId="{F84AB389-3374-4A63-832B-A3879EA694C8}" destId="{C18DC735-09FB-48F2-9D25-D9A71C4C546B}" srcOrd="4" destOrd="0" presId="urn:microsoft.com/office/officeart/2005/8/layout/vList2"/>
    <dgm:cxn modelId="{DE25AB0F-26E7-41AC-B19D-F23C8490DCAB}" type="presParOf" srcId="{F84AB389-3374-4A63-832B-A3879EA694C8}" destId="{98463479-6EF4-46C9-B992-BBD88AA1DD10}" srcOrd="5" destOrd="0" presId="urn:microsoft.com/office/officeart/2005/8/layout/vList2"/>
    <dgm:cxn modelId="{74F8DA22-631D-43F3-9CAE-5A2B5BCF6071}" type="presParOf" srcId="{F84AB389-3374-4A63-832B-A3879EA694C8}" destId="{6FC41133-8E18-46B0-ADA1-F32EE05CC7A9}" srcOrd="6" destOrd="0" presId="urn:microsoft.com/office/officeart/2005/8/layout/vList2"/>
    <dgm:cxn modelId="{FC2D5D7C-FACC-4014-AB19-811D93F0F371}" type="presParOf" srcId="{F84AB389-3374-4A63-832B-A3879EA694C8}" destId="{884A8494-7F5B-4CF4-9053-967CB198FF2E}" srcOrd="7" destOrd="0" presId="urn:microsoft.com/office/officeart/2005/8/layout/vList2"/>
    <dgm:cxn modelId="{EC771E86-D3DC-4CE1-91C0-05ED90CF6499}" type="presParOf" srcId="{F84AB389-3374-4A63-832B-A3879EA694C8}" destId="{06F70C82-A4DC-4D32-B767-5D937233711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7DD27C-FFD5-4251-AE4C-9AF0E7662F8A}">
      <dsp:nvSpPr>
        <dsp:cNvPr id="0" name=""/>
        <dsp:cNvSpPr/>
      </dsp:nvSpPr>
      <dsp:spPr>
        <a:xfrm>
          <a:off x="0" y="26889"/>
          <a:ext cx="5824331" cy="8985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Banking sector is booming sector, and many new projects are launched to cater </a:t>
          </a:r>
          <a:r>
            <a:rPr lang="en-IN" sz="1600" b="0" i="0" kern="1200" dirty="0">
              <a:solidFill>
                <a:schemeClr val="tx1"/>
              </a:solidFill>
            </a:rPr>
            <a:t>digital payments and financial services.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43864" y="70753"/>
        <a:ext cx="5736603" cy="810832"/>
      </dsp:txXfrm>
    </dsp:sp>
    <dsp:sp modelId="{80CC9768-1DB2-4CB8-AF97-D6C18CC5AB11}">
      <dsp:nvSpPr>
        <dsp:cNvPr id="0" name=""/>
        <dsp:cNvSpPr/>
      </dsp:nvSpPr>
      <dsp:spPr>
        <a:xfrm>
          <a:off x="0" y="1063689"/>
          <a:ext cx="5824331" cy="8985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We want to capture the market to provide the necessary digital payment services</a:t>
          </a:r>
        </a:p>
      </dsp:txBody>
      <dsp:txXfrm>
        <a:off x="43864" y="1107553"/>
        <a:ext cx="5736603" cy="810832"/>
      </dsp:txXfrm>
    </dsp:sp>
    <dsp:sp modelId="{C18DC735-09FB-48F2-9D25-D9A71C4C546B}">
      <dsp:nvSpPr>
        <dsp:cNvPr id="0" name=""/>
        <dsp:cNvSpPr/>
      </dsp:nvSpPr>
      <dsp:spPr>
        <a:xfrm>
          <a:off x="0" y="2100489"/>
          <a:ext cx="5824331" cy="63426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Initially start in full scale in a country.</a:t>
          </a:r>
        </a:p>
      </dsp:txBody>
      <dsp:txXfrm>
        <a:off x="30962" y="2131451"/>
        <a:ext cx="5762407" cy="572342"/>
      </dsp:txXfrm>
    </dsp:sp>
    <dsp:sp modelId="{6FC41133-8E18-46B0-ADA1-F32EE05CC7A9}">
      <dsp:nvSpPr>
        <dsp:cNvPr id="0" name=""/>
        <dsp:cNvSpPr/>
      </dsp:nvSpPr>
      <dsp:spPr>
        <a:xfrm>
          <a:off x="0" y="2872995"/>
          <a:ext cx="5824331" cy="8985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Forecast significant growth in transactions at the beginning of the next year and it will increase every year.</a:t>
          </a:r>
        </a:p>
      </dsp:txBody>
      <dsp:txXfrm>
        <a:off x="43864" y="2916859"/>
        <a:ext cx="5736603" cy="810832"/>
      </dsp:txXfrm>
    </dsp:sp>
    <dsp:sp modelId="{06F70C82-A4DC-4D32-B767-5D937233711E}">
      <dsp:nvSpPr>
        <dsp:cNvPr id="0" name=""/>
        <dsp:cNvSpPr/>
      </dsp:nvSpPr>
      <dsp:spPr>
        <a:xfrm>
          <a:off x="0" y="3909795"/>
          <a:ext cx="5824331" cy="8985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As this payment service Security, Compliance and Availability is very important</a:t>
          </a:r>
        </a:p>
      </dsp:txBody>
      <dsp:txXfrm>
        <a:off x="43864" y="3953659"/>
        <a:ext cx="5736603" cy="8108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10AE391-5090-4A20-BB83-AE7944D757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0C791-4472-47EB-A5D1-40410E8609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83E989-3A32-4871-848D-A577D002F4D8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289C3D-9323-4256-B98A-37D9853EA9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1EE58-95EA-4121-8D8F-D9BF9D78CF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AC666C-E93D-47E9-A306-F95DA55A0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80DEF-0AD7-4BDB-840C-61DE4010FC3D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8A001-691D-41D9-91DC-B9507CB04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416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8A001-691D-41D9-91DC-B9507CB04C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854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epa.ms/stories" TargetMode="Externa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39377C-8642-441F-BDC6-500DB01AD362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6489700" cy="369332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6489700" cy="21544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spc="300">
                <a:solidFill>
                  <a:schemeClr val="bg2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23 OCTOBER 2020</a:t>
            </a:r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421FFBE-FD73-4914-B88C-A205297E29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776" y="610099"/>
            <a:ext cx="1070464" cy="37725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1FA7817-3B6C-3F4A-B7B9-1C24248B0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965960"/>
            <a:ext cx="5764213" cy="18466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60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88585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05158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Up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533069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E4F57360-96E0-124A-8B27-F0C4589ED9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912147"/>
            <a:ext cx="11274552" cy="27699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18984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49077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90717A-8E85-0A40-B27D-E9A4F8826E8E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18CE59C-541D-F946-A8DA-A4B9F8BF47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83E1B4-D017-3E4B-8268-79DFC41DB4DB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67E2E61-17F9-0842-9210-A1111E25B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548B8AD-0CC3-5248-932C-F8A325C1B4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4D782FD-394E-974B-830A-5392AB47CB04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4605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-34032" y="0"/>
            <a:ext cx="602208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3619500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240792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C0BE653-C375-415A-859B-2A7348B8E4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6250" y="1600200"/>
            <a:ext cx="4991100" cy="188231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6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E036E7A-2B84-45D1-985C-C2AD71420C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7" name="Isosceles Triangle 13">
            <a:extLst>
              <a:ext uri="{FF2B5EF4-FFF2-40B4-BE49-F238E27FC236}">
                <a16:creationId xmlns:a16="http://schemas.microsoft.com/office/drawing/2014/main" id="{33DA4BCA-E06D-9C46-8E45-43243DD633D7}"/>
              </a:ext>
            </a:extLst>
          </p:cNvPr>
          <p:cNvSpPr/>
          <p:nvPr userDrawn="1"/>
        </p:nvSpPr>
        <p:spPr>
          <a:xfrm rot="5400000" flipH="1">
            <a:off x="2835445" y="3152602"/>
            <a:ext cx="6858002" cy="55279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3589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02766-9497-4A26-BB62-880E918552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143000"/>
            <a:ext cx="4797425" cy="59413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8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F520AD5-0FFD-4C8E-9342-58316930E0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21412" y="1143000"/>
            <a:ext cx="4797425" cy="59413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8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4ACCEEE-9EE8-4BBF-B992-09ACA791A9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199" y="2077282"/>
            <a:ext cx="4797425" cy="283199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  <a:r>
              <a:rPr lang="en-US" err="1"/>
              <a:t>Nec</a:t>
            </a:r>
            <a:r>
              <a:rPr lang="en-US"/>
              <a:t>, at id non </a:t>
            </a:r>
            <a:r>
              <a:rPr lang="en-US" err="1"/>
              <a:t>enim</a:t>
            </a:r>
            <a:r>
              <a:rPr lang="en-US"/>
              <a:t>, </a:t>
            </a:r>
            <a:r>
              <a:rPr lang="en-US" err="1"/>
              <a:t>hac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cras</a:t>
            </a:r>
            <a:r>
              <a:rPr lang="en-US"/>
              <a:t> vitae </a:t>
            </a:r>
            <a:r>
              <a:rPr lang="en-US" err="1"/>
              <a:t>amet</a:t>
            </a:r>
            <a:r>
              <a:rPr lang="en-US"/>
              <a:t>. </a:t>
            </a:r>
            <a:r>
              <a:rPr lang="en-US" err="1"/>
              <a:t>Adipiscing</a:t>
            </a:r>
            <a:r>
              <a:rPr lang="en-US"/>
              <a:t> vestibulum, </a:t>
            </a:r>
            <a:r>
              <a:rPr lang="en-US" err="1"/>
              <a:t>natoque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id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  <a:r>
              <a:rPr lang="en-US" err="1"/>
              <a:t>Elementum</a:t>
            </a:r>
            <a:r>
              <a:rPr lang="en-US"/>
              <a:t> vel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D1A126B-ECBC-446E-8C9B-41282A70F0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21412" y="2077282"/>
            <a:ext cx="4797425" cy="283199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  <a:r>
              <a:rPr lang="en-US" err="1"/>
              <a:t>Nec</a:t>
            </a:r>
            <a:r>
              <a:rPr lang="en-US"/>
              <a:t>, at id non </a:t>
            </a:r>
            <a:r>
              <a:rPr lang="en-US" err="1"/>
              <a:t>enim</a:t>
            </a:r>
            <a:r>
              <a:rPr lang="en-US"/>
              <a:t>, </a:t>
            </a:r>
            <a:r>
              <a:rPr lang="en-US" err="1"/>
              <a:t>hac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cras</a:t>
            </a:r>
            <a:r>
              <a:rPr lang="en-US"/>
              <a:t> vitae </a:t>
            </a:r>
            <a:r>
              <a:rPr lang="en-US" err="1"/>
              <a:t>amet</a:t>
            </a:r>
            <a:r>
              <a:rPr lang="en-US"/>
              <a:t>. </a:t>
            </a:r>
            <a:r>
              <a:rPr lang="en-US" err="1"/>
              <a:t>Adipiscing</a:t>
            </a:r>
            <a:r>
              <a:rPr lang="en-US"/>
              <a:t> vestibulum, </a:t>
            </a:r>
            <a:r>
              <a:rPr lang="en-US" err="1"/>
              <a:t>natoque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id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  <a:r>
              <a:rPr lang="en-US" err="1"/>
              <a:t>Elementum</a:t>
            </a:r>
            <a:r>
              <a:rPr lang="en-US"/>
              <a:t> vel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89662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02766-9497-4A26-BB62-880E918552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143000"/>
            <a:ext cx="3312160" cy="59413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8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4ACCEEE-9EE8-4BBF-B992-09ACA791A9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2067560"/>
            <a:ext cx="3312160" cy="354295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  <a:r>
              <a:rPr lang="en-US" err="1"/>
              <a:t>Nec</a:t>
            </a:r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2C8C061-6443-461A-A052-E19A46AADC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9920" y="1143000"/>
            <a:ext cx="3312160" cy="59413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8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26FC49A-5396-46E4-8A00-C0A017834E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9920" y="2067560"/>
            <a:ext cx="3312160" cy="354295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  <a:r>
              <a:rPr lang="en-US" err="1"/>
              <a:t>Nec</a:t>
            </a:r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EEE17DA-6635-495B-A481-BBD7188AD4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2640" y="1143000"/>
            <a:ext cx="3312160" cy="59413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8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F29616B-A8DB-42A6-A277-8CAE573E98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22640" y="2067560"/>
            <a:ext cx="3312160" cy="354295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  <a:r>
              <a:rPr lang="en-US" err="1"/>
              <a:t>Nec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8199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D646D-415F-4D4E-B837-24C4E1CE09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371600"/>
            <a:ext cx="5764213" cy="3886200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Large statement combined with supporting </a:t>
            </a:r>
            <a:br>
              <a:rPr lang="en-US"/>
            </a:br>
            <a:r>
              <a:rPr lang="en-US"/>
              <a:t>text here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330B547-343B-414C-8E1F-67C7C72B2F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6901" y="1600200"/>
            <a:ext cx="4784852" cy="3657600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</p:spTree>
    <p:extLst>
      <p:ext uri="{BB962C8B-B14F-4D97-AF65-F5344CB8AC3E}">
        <p14:creationId xmlns:p14="http://schemas.microsoft.com/office/powerpoint/2010/main" val="5523804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7907337" y="0"/>
            <a:ext cx="428466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557E5-085D-F44F-B30C-91E51AE491D3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E178E08-6B21-2843-9385-4D9886760A91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E8C029E-1B45-494C-B838-1704772FF7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C1CA1B-2E41-DA49-A688-13BC11756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6546028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14507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39377C-8642-441F-BDC6-500DB01AD362}"/>
              </a:ext>
            </a:extLst>
          </p:cNvPr>
          <p:cNvSpPr/>
          <p:nvPr userDrawn="1"/>
        </p:nvSpPr>
        <p:spPr bwMode="auto"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551927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5519275" cy="21544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400" spc="300" dirty="0">
                <a:solidFill>
                  <a:schemeClr val="bg2"/>
                </a:solidFill>
                <a:effectLst/>
              </a:defRPr>
            </a:lvl1pPr>
            <a:lvl2pPr>
              <a:buNone/>
              <a:defRPr/>
            </a:lvl2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>
                <a:effectLst/>
              </a:rPr>
              <a:t>23 OCTOBER 2020</a:t>
            </a:r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1A216CA-E680-42EB-BC45-95A09D6275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1AA8C38-4FF3-4F33-8B0F-196D0BC791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776" y="610099"/>
            <a:ext cx="1070464" cy="377256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FB842CEE-8A53-0D42-A72B-7D63B1ED3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965960"/>
            <a:ext cx="5764213" cy="18466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60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5744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4955F73-BCD8-4858-BDA2-D30A6DDD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25689"/>
            <a:ext cx="4797425" cy="338554"/>
          </a:xfrm>
        </p:spPr>
        <p:txBody>
          <a:bodyPr>
            <a:sp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DB3700-A2AA-CC46-AB06-739575CE1198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8F2DB0F-A762-9841-A4D7-8B6F3D5251E5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8BAA6E4E-7596-A644-93F2-6ABBAFCD6B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2021" y="964562"/>
            <a:ext cx="3291840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tx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182FF9AB-2A1C-E54B-B99E-245DE32DDE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2020" y="3200114"/>
            <a:ext cx="3291840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tx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59EA3FB-C095-0948-83CD-4F812F3CA4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918933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870588-DEAA-3B45-9A4B-86DCE176308E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4797425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1F9CF-CDF3-4EE6-A083-D93A5811345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C233F4-4BA6-EC46-8DB3-143A95D5459A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8E027D5-10AF-5247-B60F-C8B2D62BC775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8866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57C14D-88D4-2E4E-B3D4-C2C8ABFC1A31}"/>
              </a:ext>
            </a:extLst>
          </p:cNvPr>
          <p:cNvSpPr/>
          <p:nvPr userDrawn="1"/>
        </p:nvSpPr>
        <p:spPr bwMode="auto">
          <a:xfrm>
            <a:off x="4302124" y="0"/>
            <a:ext cx="78898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1" y="469900"/>
            <a:ext cx="3606927" cy="338554"/>
          </a:xfrm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6CBFE6D-2574-4431-9DE8-59662CACBA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211704-E6A2-554A-83D7-019EF0F003D0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4E06C20-AA8E-8342-A500-79B18C390223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0B5FC9B-C94B-DD4C-B568-43367EF1D4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14697" y="0"/>
            <a:ext cx="787730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03B5AFB-E799-0442-BA28-6AF5A02967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11306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Pictur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57C14D-88D4-2E4E-B3D4-C2C8ABFC1A31}"/>
              </a:ext>
            </a:extLst>
          </p:cNvPr>
          <p:cNvSpPr/>
          <p:nvPr userDrawn="1"/>
        </p:nvSpPr>
        <p:spPr bwMode="auto">
          <a:xfrm>
            <a:off x="4302124" y="0"/>
            <a:ext cx="78898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1" y="924339"/>
            <a:ext cx="3606927" cy="338554"/>
          </a:xfrm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6CBFE6D-2574-4431-9DE8-59662CACBA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211704-E6A2-554A-83D7-019EF0F003D0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4E06C20-AA8E-8342-A500-79B18C390223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0B5FC9B-C94B-DD4C-B568-43367EF1D4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14697" y="0"/>
            <a:ext cx="787730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8141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23780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3841" y="16002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6414" y="2286000"/>
            <a:ext cx="4784852" cy="3657600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5EB0785-A8B2-B844-97DC-362F6DEDBA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299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 U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718026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1600200"/>
            <a:ext cx="4784852" cy="36576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CD48285-8885-4D22-8AE4-172AF61141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D02C5AA0-D8CE-634A-97A8-97B2BC7150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728457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 Up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237807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3841" y="16002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6414" y="2286000"/>
            <a:ext cx="4784852" cy="3657600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5D96D1E-C1BD-6F40-A978-D03F53CD4A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5549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-34032" y="0"/>
            <a:ext cx="3142357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2407920" cy="677108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240792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E036E7A-2B84-45D1-985C-C2AD71420C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E8FAB7B-4710-4747-B680-F6B4F0097B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08325" y="0"/>
            <a:ext cx="9083675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474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430212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9547FE-7857-4A70-ACDF-06ACC0CC3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1BCE546-F0EF-2742-9891-475F8219D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99646"/>
            <a:ext cx="3606927" cy="338554"/>
          </a:xfrm>
        </p:spPr>
        <p:txBody>
          <a:bodyPr wrap="square"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B2196D5E-2DE5-E948-A22F-E057A6B999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2813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 Up Left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7180263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927353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1613153"/>
            <a:ext cx="4784852" cy="296574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F61EEF5-D25E-43F9-9DE7-B0D48CE58D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E184C37-FA49-E94C-B478-B1492E6E7F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155437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188486-1E04-4170-877E-F561315E0F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6489700" cy="369332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6489700" cy="21544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spc="300">
                <a:solidFill>
                  <a:schemeClr val="bg1">
                    <a:lumMod val="95000"/>
                  </a:schemeClr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23 OCTOBER 2020</a:t>
            </a:r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E8C851A-E2E7-4523-9F42-0BB009E564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776" y="610099"/>
            <a:ext cx="1070464" cy="377256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D6769452-030B-5548-B575-999D639F6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965960"/>
            <a:ext cx="5764213" cy="18466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60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7982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2407920" cy="677108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240792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B0227B-1090-48E9-B33D-CB9CA73DF05F}"/>
              </a:ext>
            </a:extLst>
          </p:cNvPr>
          <p:cNvSpPr/>
          <p:nvPr userDrawn="1"/>
        </p:nvSpPr>
        <p:spPr bwMode="auto">
          <a:xfrm flipH="1">
            <a:off x="3108325" y="0"/>
            <a:ext cx="908367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CC76E4-4D68-894E-AF17-C8188D17CE71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4E5246D-43F4-5946-BF12-EAA7EF1F6B9B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0836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E70CA8-AE5E-9144-B51A-3DB9B2B912F8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2E37B5-D917-F347-A92A-FFF42F041E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8B879C7-3885-2143-A73F-46BF26852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4797425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C884B43-5420-8A44-BD3B-D88B17EDD055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9865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7907337" y="0"/>
            <a:ext cx="428466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8C65148-4BCC-48BC-8E7B-05AA01088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7139"/>
            <a:ext cx="4797425" cy="338554"/>
          </a:xfrm>
        </p:spPr>
        <p:txBody>
          <a:bodyPr>
            <a:sp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55E40-4D84-A94C-A4CB-F465F24AE156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0D87F5D-4F0F-994A-BFA6-46BC2DD6C51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D6A52748-F772-0748-94C9-3767AF238C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837833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 Pictur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D51ED0-4D08-4641-87AC-8F2B5E2A3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703936-AD1E-BD44-91CB-919F81D7BFEC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D1BED4F-175D-FF44-A003-4A5C8D212304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091CD3F7-14AE-A849-9B73-75D2354D484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090E848-D90D-3040-B1C3-7D33F1A7A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27353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0EAA2BB-1929-1344-BB72-B8696E5C93F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1613153"/>
            <a:ext cx="4784852" cy="296574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6C52A15-EBCB-2E4D-B9B0-C28E4B5B7D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186151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Statem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3841" y="16002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6414" y="2286000"/>
            <a:ext cx="4784852" cy="36576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E44CDB4-CF54-423C-9681-C9AAACA56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4CC298-22F4-2C44-B143-5C071C1464AE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64434E4-9DFC-C54A-8FA5-A3977779F6DB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9390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Pictur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02766-9497-4A26-BB62-880E918552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2753526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4ACCEEE-9EE8-4BBF-B992-09ACA791A9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3434928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2C8C061-6443-461A-A052-E19A46AADC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13760" y="2753526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26FC49A-5396-46E4-8A00-C0A017834E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13760" y="3434928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EEE17DA-6635-495B-A481-BBD7188AD4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70320" y="2753526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F29616B-A8DB-42A6-A277-8CAE573E98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0320" y="3434928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D35C967-D122-42CE-BDAF-F34B55F00EA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26880" y="2753526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4FDC613-45BE-47C3-82C5-FC027C2DE4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26880" y="3434928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84AF8F5-D562-4FBF-9069-09A640AACD0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63731" y="1143000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4F5537FA-B25A-4A75-AFE8-CB3D2D4EA78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13442" y="1143000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62EC0755-06FE-418F-830B-3953EAC2B2B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363153" y="1143000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5145A383-DF32-4D59-98B6-07591E0CE3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312864" y="1143000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7710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1" y="4124960"/>
            <a:ext cx="3312160" cy="246221"/>
          </a:xfrm>
        </p:spPr>
        <p:txBody>
          <a:bodyPr>
            <a:spAutoFit/>
          </a:bodyPr>
          <a:lstStyle>
            <a:lvl1pPr>
              <a:defRPr sz="16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4502295"/>
            <a:ext cx="3299588" cy="8023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56621FE-2493-434D-BD83-B0B78B101F2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4076700" cy="3429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2F7B19A9-71C0-403D-B507-22838A53F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76700" y="0"/>
            <a:ext cx="4064000" cy="3429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84A1708-3D5F-4AC2-B35F-FB446EFEB7C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40700" y="0"/>
            <a:ext cx="4064000" cy="3429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7BF9D5A-73E5-43EB-95F4-FF56369516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4697" y="4502295"/>
            <a:ext cx="3299588" cy="8023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AC52B6B-2068-4BD5-8D7B-E2AA5CC142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06449" y="4502295"/>
            <a:ext cx="3299588" cy="8023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56DCAB-CD09-4E29-A907-70E7EBE0E6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02125" y="4124325"/>
            <a:ext cx="3311525" cy="24622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600" b="1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9A5C7D-52BE-42FF-9382-B63BBD810FD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06449" y="4114800"/>
            <a:ext cx="3312160" cy="24622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600" b="1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59301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615E796-86B4-4C38-A923-10DBDCC4B9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3" y="6469379"/>
            <a:ext cx="1382049" cy="91440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56621FE-2493-434D-BD83-B0B78B101F2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95D56692-426B-4F40-8BC1-45B989D4414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48777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32D43E18-54F7-4125-A364-D733497B4F3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7555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0D751945-7936-4E08-A1DF-7F344072146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146333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C432762-A502-4EDF-9936-2F1B5B291C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3F49D1-094C-794E-ADD9-2E27004213E7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B996F9F-D55F-FD42-A589-2783B304344D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mtClean="0">
                <a:solidFill>
                  <a:schemeClr val="tx1"/>
                </a:solidFill>
              </a:rPr>
              <a:pPr lvl="0"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2127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">
    <p:bg>
      <p:bgPr>
        <a:solidFill>
          <a:srgbClr val="ABD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00167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Approach – 5 Pha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D111A-AF8E-9E4F-95BB-2233C5B805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Project Approach – 5 Phases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44A3D2F7-12A7-D345-89E9-C2804ED949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C996434D-95C5-3A4A-822B-F2AAFD93E9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7200" y="912147"/>
            <a:ext cx="11274552" cy="27699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8327781-DE23-6541-B6B8-9BF68AA55D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2022447"/>
            <a:ext cx="827601" cy="76521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B503DEC-3D44-E54B-B871-07557CF14CF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6060" y="2058408"/>
            <a:ext cx="751597" cy="69494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0B66494-D5B7-8E42-BBE7-3D572363BF3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4920" y="2058408"/>
            <a:ext cx="745490" cy="68929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66EE11C-096A-6A41-B3C9-F626EDB65AE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83780" y="2058408"/>
            <a:ext cx="708863" cy="65543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29EEA0C-3899-7B4A-8FEC-BEA88021468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92640" y="2090158"/>
            <a:ext cx="756270" cy="6992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5C6192-C8B0-8C41-A29B-1A465AC14A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2977978"/>
            <a:ext cx="667265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8C566F-9E20-7D42-980A-36B784E4DA39}"/>
              </a:ext>
            </a:extLst>
          </p:cNvPr>
          <p:cNvCxnSpPr>
            <a:cxnSpLocks/>
          </p:cNvCxnSpPr>
          <p:nvPr userDrawn="1"/>
        </p:nvCxnSpPr>
        <p:spPr>
          <a:xfrm>
            <a:off x="2766060" y="2977978"/>
            <a:ext cx="667265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D43441-2EDD-0640-8625-3CF46A13CD31}"/>
              </a:ext>
            </a:extLst>
          </p:cNvPr>
          <p:cNvCxnSpPr>
            <a:cxnSpLocks/>
          </p:cNvCxnSpPr>
          <p:nvPr userDrawn="1"/>
        </p:nvCxnSpPr>
        <p:spPr>
          <a:xfrm>
            <a:off x="5074920" y="2977978"/>
            <a:ext cx="667265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BCEC5A-64BB-A947-A1DA-BFC2B87C4EFC}"/>
              </a:ext>
            </a:extLst>
          </p:cNvPr>
          <p:cNvCxnSpPr>
            <a:cxnSpLocks/>
          </p:cNvCxnSpPr>
          <p:nvPr userDrawn="1"/>
        </p:nvCxnSpPr>
        <p:spPr>
          <a:xfrm>
            <a:off x="7383780" y="2977978"/>
            <a:ext cx="667265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53CE4EF-F9F4-1248-BCBA-48394100326B}"/>
              </a:ext>
            </a:extLst>
          </p:cNvPr>
          <p:cNvCxnSpPr>
            <a:cxnSpLocks/>
          </p:cNvCxnSpPr>
          <p:nvPr userDrawn="1"/>
        </p:nvCxnSpPr>
        <p:spPr>
          <a:xfrm>
            <a:off x="9692640" y="2977978"/>
            <a:ext cx="667265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0F24ACA-C57A-6542-A9DC-906E12AE063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4" y="4034935"/>
            <a:ext cx="1908302" cy="899477"/>
          </a:xfrm>
        </p:spPr>
        <p:txBody>
          <a:bodyPr wrap="square">
            <a:spAutoFit/>
          </a:bodyPr>
          <a:lstStyle>
            <a:lvl1pPr marL="171450" indent="-171450"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4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80DC253-A653-EE48-9265-87DA583F1C6D}"/>
              </a:ext>
            </a:extLst>
          </p:cNvPr>
          <p:cNvSpPr txBox="1">
            <a:spLocks/>
          </p:cNvSpPr>
          <p:nvPr userDrawn="1"/>
        </p:nvSpPr>
        <p:spPr>
          <a:xfrm>
            <a:off x="457200" y="3215049"/>
            <a:ext cx="2039112" cy="21544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kumimoji="0" lang="en-US" sz="1400" b="1" i="0" u="none" strike="noStrike" kern="1200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01 Alignment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F9D9EA2-A39B-364C-91C2-10DAEA01A7AD}"/>
              </a:ext>
            </a:extLst>
          </p:cNvPr>
          <p:cNvSpPr txBox="1">
            <a:spLocks/>
          </p:cNvSpPr>
          <p:nvPr userDrawn="1"/>
        </p:nvSpPr>
        <p:spPr>
          <a:xfrm>
            <a:off x="2766060" y="3215049"/>
            <a:ext cx="2039112" cy="21544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kumimoji="0" lang="en-US" sz="1400" b="1" i="0" u="none" strike="noStrike" kern="1200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02 Learning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EC2D32C-9C04-8D47-B602-B406BAC6ED59}"/>
              </a:ext>
            </a:extLst>
          </p:cNvPr>
          <p:cNvSpPr txBox="1">
            <a:spLocks/>
          </p:cNvSpPr>
          <p:nvPr userDrawn="1"/>
        </p:nvSpPr>
        <p:spPr>
          <a:xfrm>
            <a:off x="5074920" y="3215049"/>
            <a:ext cx="2039112" cy="21544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kumimoji="0" lang="en-US" sz="1400" b="1" i="0" u="none" strike="noStrike" kern="1200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03 Analysis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4319C03-4421-CB4C-99FA-4B5C37C68881}"/>
              </a:ext>
            </a:extLst>
          </p:cNvPr>
          <p:cNvSpPr txBox="1">
            <a:spLocks/>
          </p:cNvSpPr>
          <p:nvPr userDrawn="1"/>
        </p:nvSpPr>
        <p:spPr>
          <a:xfrm>
            <a:off x="7383780" y="3215049"/>
            <a:ext cx="2039112" cy="21544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kumimoji="0" lang="en-US" sz="1400" b="1" i="0" u="none" strike="noStrike" kern="1200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04 Ideation &amp; Envisioning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E5FB6C8-5EDD-514A-B17D-196988E2B5D1}"/>
              </a:ext>
            </a:extLst>
          </p:cNvPr>
          <p:cNvSpPr txBox="1">
            <a:spLocks/>
          </p:cNvSpPr>
          <p:nvPr userDrawn="1"/>
        </p:nvSpPr>
        <p:spPr>
          <a:xfrm>
            <a:off x="9692640" y="3215049"/>
            <a:ext cx="2039112" cy="21544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kumimoji="0" lang="en-US" sz="1400" b="1" i="0" u="none" strike="noStrike" kern="1200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05 Design &amp; Prototyping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D33DAF6-818F-DF42-9048-4EB0744BE9A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78633" y="4034935"/>
            <a:ext cx="1908302" cy="899477"/>
          </a:xfrm>
        </p:spPr>
        <p:txBody>
          <a:bodyPr wrap="square">
            <a:spAutoFit/>
          </a:bodyPr>
          <a:lstStyle>
            <a:lvl1pPr marL="171450" indent="-171450"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4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AD0E83C-AF84-5244-8A46-36376C1C05E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7492" y="4034935"/>
            <a:ext cx="1908302" cy="899477"/>
          </a:xfrm>
        </p:spPr>
        <p:txBody>
          <a:bodyPr wrap="square">
            <a:spAutoFit/>
          </a:bodyPr>
          <a:lstStyle>
            <a:lvl1pPr marL="171450" indent="-171450"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4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5CB75760-1CF3-0242-BAA2-E19452F9020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96351" y="4034935"/>
            <a:ext cx="1908302" cy="899477"/>
          </a:xfrm>
        </p:spPr>
        <p:txBody>
          <a:bodyPr wrap="square">
            <a:spAutoFit/>
          </a:bodyPr>
          <a:lstStyle>
            <a:lvl1pPr marL="171450" indent="-171450"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4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3A311D8D-8DC1-3B4A-93E4-C6FF7171B02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705210" y="4034935"/>
            <a:ext cx="1908302" cy="899477"/>
          </a:xfrm>
        </p:spPr>
        <p:txBody>
          <a:bodyPr wrap="square">
            <a:spAutoFit/>
          </a:bodyPr>
          <a:lstStyle>
            <a:lvl1pPr marL="171450" indent="-171450"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4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52E0F47A-7910-834B-B8C0-19ABB23E3FA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57200" y="3657600"/>
            <a:ext cx="1920875" cy="22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A328BB22-AC71-0043-A171-7A417ED8775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766060" y="3657600"/>
            <a:ext cx="1920875" cy="22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868139CE-C9BB-6B4D-97C1-C45B7754D97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74919" y="3657600"/>
            <a:ext cx="1920875" cy="22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2">
            <a:extLst>
              <a:ext uri="{FF2B5EF4-FFF2-40B4-BE49-F238E27FC236}">
                <a16:creationId xmlns:a16="http://schemas.microsoft.com/office/drawing/2014/main" id="{13C1508E-2CCE-E741-8D12-DEC07FFC853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396351" y="3657600"/>
            <a:ext cx="1920875" cy="22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2CEA34FE-C7A1-9644-A82A-311D9F5467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698923" y="3657600"/>
            <a:ext cx="1920875" cy="22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3247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">
            <a:extLst>
              <a:ext uri="{FF2B5EF4-FFF2-40B4-BE49-F238E27FC236}">
                <a16:creationId xmlns:a16="http://schemas.microsoft.com/office/drawing/2014/main" id="{7D36EB9C-BBDB-7447-884B-AC6C7C7D1D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wrap="square">
            <a:spAutoFit/>
          </a:bodyPr>
          <a:lstStyle>
            <a:lvl1pPr>
              <a:defRPr sz="6000" b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ECE784D3-D287-664F-80A6-CBA29DD12F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86639" y="119103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9A1CE94-599A-5146-9EFB-9AEECE4367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6639" y="1884106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0E828E5-70FD-D449-B964-390D8366EA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6639" y="256701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23D1ADF7-7F17-9F4A-A000-26CFD756A3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6639" y="326007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8974FB4-0DC4-9A48-849B-3445C17323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6639" y="3942985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3B70AEBB-A750-864B-B6BD-21B4D0EFE2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6639" y="462589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B6A80AC0-F1D6-7541-A91C-C279FD1948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8930" y="119103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48BEB51A-F18F-5749-809D-EC078A513A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18930" y="1884106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C6735154-D863-074C-BEF0-25E8F08360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8930" y="256701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C373B72A-00B1-9E4F-BC7F-202B2AC57F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8930" y="326007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A584DDAC-74C3-8649-AA09-BE37E59266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8930" y="394298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BE98457-B105-874C-9706-66BA69C1AF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8930" y="462589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6C8558E-5624-D848-B1A3-4B79F93D0AC1}"/>
              </a:ext>
            </a:extLst>
          </p:cNvPr>
          <p:cNvCxnSpPr>
            <a:cxnSpLocks/>
          </p:cNvCxnSpPr>
          <p:nvPr userDrawn="1"/>
        </p:nvCxnSpPr>
        <p:spPr>
          <a:xfrm>
            <a:off x="3725348" y="914400"/>
            <a:ext cx="0" cy="525780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2707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Approach – 6 Pha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D111A-AF8E-9E4F-95BB-2233C5B805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Project Approach – 6 Phases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44A3D2F7-12A7-D345-89E9-C2804ED949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C996434D-95C5-3A4A-822B-F2AAFD93E9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7200" y="912147"/>
            <a:ext cx="11274552" cy="27699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8327781-DE23-6541-B6B8-9BF68AA55D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2022447"/>
            <a:ext cx="827601" cy="76521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B503DEC-3D44-E54B-B871-07557CF14CF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23111" y="2058408"/>
            <a:ext cx="751597" cy="69494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0B66494-D5B7-8E42-BBE7-3D572363BF3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89022" y="2058408"/>
            <a:ext cx="745490" cy="68929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66EE11C-096A-6A41-B3C9-F626EDB65AE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54933" y="2058408"/>
            <a:ext cx="708863" cy="65543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29EEA0C-3899-7B4A-8FEC-BEA88021468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20844" y="2090158"/>
            <a:ext cx="756270" cy="6992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5C6192-C8B0-8C41-A29B-1A465AC14A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2977978"/>
            <a:ext cx="667265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8C566F-9E20-7D42-980A-36B784E4DA39}"/>
              </a:ext>
            </a:extLst>
          </p:cNvPr>
          <p:cNvCxnSpPr>
            <a:cxnSpLocks/>
          </p:cNvCxnSpPr>
          <p:nvPr userDrawn="1"/>
        </p:nvCxnSpPr>
        <p:spPr>
          <a:xfrm>
            <a:off x="2423111" y="2977978"/>
            <a:ext cx="667265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D43441-2EDD-0640-8625-3CF46A13CD31}"/>
              </a:ext>
            </a:extLst>
          </p:cNvPr>
          <p:cNvCxnSpPr>
            <a:cxnSpLocks/>
          </p:cNvCxnSpPr>
          <p:nvPr userDrawn="1"/>
        </p:nvCxnSpPr>
        <p:spPr>
          <a:xfrm>
            <a:off x="4389022" y="2977978"/>
            <a:ext cx="667265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BCEC5A-64BB-A947-A1DA-BFC2B87C4EFC}"/>
              </a:ext>
            </a:extLst>
          </p:cNvPr>
          <p:cNvCxnSpPr>
            <a:cxnSpLocks/>
          </p:cNvCxnSpPr>
          <p:nvPr userDrawn="1"/>
        </p:nvCxnSpPr>
        <p:spPr>
          <a:xfrm>
            <a:off x="6354933" y="2977978"/>
            <a:ext cx="667265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53CE4EF-F9F4-1248-BCBA-48394100326B}"/>
              </a:ext>
            </a:extLst>
          </p:cNvPr>
          <p:cNvCxnSpPr>
            <a:cxnSpLocks/>
          </p:cNvCxnSpPr>
          <p:nvPr userDrawn="1"/>
        </p:nvCxnSpPr>
        <p:spPr>
          <a:xfrm>
            <a:off x="8320844" y="2977978"/>
            <a:ext cx="667265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0F24ACA-C57A-6542-A9DC-906E12AE063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4" y="4132471"/>
            <a:ext cx="1463040" cy="899477"/>
          </a:xfrm>
        </p:spPr>
        <p:txBody>
          <a:bodyPr wrap="square">
            <a:spAutoFit/>
          </a:bodyPr>
          <a:lstStyle>
            <a:lvl1pPr marL="171450" indent="-171450"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4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80DC253-A653-EE48-9265-87DA583F1C6D}"/>
              </a:ext>
            </a:extLst>
          </p:cNvPr>
          <p:cNvSpPr txBox="1">
            <a:spLocks/>
          </p:cNvSpPr>
          <p:nvPr userDrawn="1"/>
        </p:nvSpPr>
        <p:spPr>
          <a:xfrm>
            <a:off x="457200" y="3215049"/>
            <a:ext cx="1463040" cy="21544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kumimoji="0" lang="en-US" sz="1400" b="1" i="0" u="none" strike="noStrike" kern="1200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01 Alignment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F9D9EA2-A39B-364C-91C2-10DAEA01A7AD}"/>
              </a:ext>
            </a:extLst>
          </p:cNvPr>
          <p:cNvSpPr txBox="1">
            <a:spLocks/>
          </p:cNvSpPr>
          <p:nvPr userDrawn="1"/>
        </p:nvSpPr>
        <p:spPr>
          <a:xfrm>
            <a:off x="2423111" y="3215049"/>
            <a:ext cx="1463040" cy="21544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kumimoji="0" lang="en-US" sz="1400" b="1" i="0" u="none" strike="noStrike" kern="1200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02 Learning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EC2D32C-9C04-8D47-B602-B406BAC6ED59}"/>
              </a:ext>
            </a:extLst>
          </p:cNvPr>
          <p:cNvSpPr txBox="1">
            <a:spLocks/>
          </p:cNvSpPr>
          <p:nvPr userDrawn="1"/>
        </p:nvSpPr>
        <p:spPr>
          <a:xfrm>
            <a:off x="4389022" y="3215049"/>
            <a:ext cx="1463040" cy="21544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kumimoji="0" lang="en-US" sz="1400" b="1" i="0" u="none" strike="noStrike" kern="1200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03 Analysis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4319C03-4421-CB4C-99FA-4B5C37C68881}"/>
              </a:ext>
            </a:extLst>
          </p:cNvPr>
          <p:cNvSpPr txBox="1">
            <a:spLocks/>
          </p:cNvSpPr>
          <p:nvPr userDrawn="1"/>
        </p:nvSpPr>
        <p:spPr>
          <a:xfrm>
            <a:off x="6354933" y="3215049"/>
            <a:ext cx="1463040" cy="43088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kumimoji="0" lang="en-US" sz="1400" b="1" i="0" u="none" strike="noStrike" kern="1200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04 Ideation &amp; Envisioning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E5FB6C8-5EDD-514A-B17D-196988E2B5D1}"/>
              </a:ext>
            </a:extLst>
          </p:cNvPr>
          <p:cNvSpPr txBox="1">
            <a:spLocks/>
          </p:cNvSpPr>
          <p:nvPr userDrawn="1"/>
        </p:nvSpPr>
        <p:spPr>
          <a:xfrm>
            <a:off x="8320844" y="3215049"/>
            <a:ext cx="1463040" cy="43088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kumimoji="0" lang="en-US" sz="1400" b="1" i="0" u="none" strike="noStrike" kern="1200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05 Design &amp; Prototyping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D33DAF6-818F-DF42-9048-4EB0744BE9A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23111" y="4132471"/>
            <a:ext cx="1463040" cy="899477"/>
          </a:xfrm>
        </p:spPr>
        <p:txBody>
          <a:bodyPr wrap="square">
            <a:spAutoFit/>
          </a:bodyPr>
          <a:lstStyle>
            <a:lvl1pPr marL="171450" indent="-171450"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4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AD0E83C-AF84-5244-8A46-36376C1C05E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89022" y="4132471"/>
            <a:ext cx="1463040" cy="899477"/>
          </a:xfrm>
        </p:spPr>
        <p:txBody>
          <a:bodyPr wrap="square">
            <a:spAutoFit/>
          </a:bodyPr>
          <a:lstStyle>
            <a:lvl1pPr marL="171450" indent="-171450"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4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5CB75760-1CF3-0242-BAA2-E19452F9020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4933" y="4132471"/>
            <a:ext cx="1463040" cy="899477"/>
          </a:xfrm>
        </p:spPr>
        <p:txBody>
          <a:bodyPr wrap="square">
            <a:spAutoFit/>
          </a:bodyPr>
          <a:lstStyle>
            <a:lvl1pPr marL="171450" indent="-171450"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4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3A311D8D-8DC1-3B4A-93E4-C6FF7171B02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0844" y="4132471"/>
            <a:ext cx="1463040" cy="899477"/>
          </a:xfrm>
        </p:spPr>
        <p:txBody>
          <a:bodyPr wrap="square">
            <a:spAutoFit/>
          </a:bodyPr>
          <a:lstStyle>
            <a:lvl1pPr marL="171450" indent="-171450"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4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51BD861C-C099-2242-98F1-B6E7EEED2BE6}"/>
              </a:ext>
            </a:extLst>
          </p:cNvPr>
          <p:cNvSpPr txBox="1">
            <a:spLocks/>
          </p:cNvSpPr>
          <p:nvPr userDrawn="1"/>
        </p:nvSpPr>
        <p:spPr>
          <a:xfrm>
            <a:off x="10262045" y="3215049"/>
            <a:ext cx="1463040" cy="43088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kumimoji="0" lang="en-US" sz="1400" b="1" i="0" u="none" strike="noStrike" kern="1200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06 Evaluation &amp; </a:t>
            </a:r>
            <a:br>
              <a:rPr lang="en-US"/>
            </a:br>
            <a:r>
              <a:rPr lang="en-US"/>
              <a:t>Implementation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C141246F-69BD-0B41-BF52-D1152FCFAC2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62045" y="2057323"/>
            <a:ext cx="766345" cy="70858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CFA191E-BA82-1B46-A82D-56261E200A50}"/>
              </a:ext>
            </a:extLst>
          </p:cNvPr>
          <p:cNvCxnSpPr>
            <a:cxnSpLocks/>
          </p:cNvCxnSpPr>
          <p:nvPr userDrawn="1"/>
        </p:nvCxnSpPr>
        <p:spPr>
          <a:xfrm>
            <a:off x="10262045" y="2977978"/>
            <a:ext cx="667265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D7341B1D-76E9-7D45-9DFE-D593920133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262045" y="4132471"/>
            <a:ext cx="1463040" cy="899477"/>
          </a:xfrm>
        </p:spPr>
        <p:txBody>
          <a:bodyPr wrap="square">
            <a:spAutoFit/>
          </a:bodyPr>
          <a:lstStyle>
            <a:lvl1pPr marL="171450" indent="-171450"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Description of Activity 4</a:t>
            </a:r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5F7393A2-F20A-FB48-8098-C4DF269971E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57201" y="3711950"/>
            <a:ext cx="1463040" cy="396070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32">
            <a:extLst>
              <a:ext uri="{FF2B5EF4-FFF2-40B4-BE49-F238E27FC236}">
                <a16:creationId xmlns:a16="http://schemas.microsoft.com/office/drawing/2014/main" id="{B176C60C-51C0-3B4D-AE38-AC9A7DFCED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423111" y="3711950"/>
            <a:ext cx="1463040" cy="396070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2">
            <a:extLst>
              <a:ext uri="{FF2B5EF4-FFF2-40B4-BE49-F238E27FC236}">
                <a16:creationId xmlns:a16="http://schemas.microsoft.com/office/drawing/2014/main" id="{83DCF7C1-2E86-DD49-93B8-E0B5524415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89022" y="3711950"/>
            <a:ext cx="1463040" cy="396070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749D904C-AEC8-804C-B52A-C4D391166BE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54933" y="3711950"/>
            <a:ext cx="1463040" cy="396070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32">
            <a:extLst>
              <a:ext uri="{FF2B5EF4-FFF2-40B4-BE49-F238E27FC236}">
                <a16:creationId xmlns:a16="http://schemas.microsoft.com/office/drawing/2014/main" id="{45690D28-0402-5A47-B11A-2BEB72CBA69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320844" y="3711950"/>
            <a:ext cx="1463040" cy="396070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2">
            <a:extLst>
              <a:ext uri="{FF2B5EF4-FFF2-40B4-BE49-F238E27FC236}">
                <a16:creationId xmlns:a16="http://schemas.microsoft.com/office/drawing/2014/main" id="{C0E5AE34-5390-1742-B24C-571FF75CA77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62045" y="3711950"/>
            <a:ext cx="1463040" cy="396070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593188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 Descrip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02766-9497-4A26-BB62-880E918552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143000"/>
            <a:ext cx="3312160" cy="594137"/>
          </a:xfrm>
        </p:spPr>
        <p:txBody>
          <a:bodyPr wrap="square">
            <a:spAutoFit/>
          </a:bodyPr>
          <a:lstStyle>
            <a:lvl1pPr>
              <a:defRPr sz="18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2C8C061-6443-461A-A052-E19A46AADC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9920" y="1143000"/>
            <a:ext cx="3312160" cy="594137"/>
          </a:xfrm>
        </p:spPr>
        <p:txBody>
          <a:bodyPr wrap="square">
            <a:spAutoFit/>
          </a:bodyPr>
          <a:lstStyle>
            <a:lvl1pPr>
              <a:defRPr sz="18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26FC49A-5396-46E4-8A00-C0A017834E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9920" y="2067560"/>
            <a:ext cx="3312160" cy="3542958"/>
          </a:xfrm>
        </p:spPr>
        <p:txBody>
          <a:bodyPr wrap="square">
            <a:spAutoFit/>
          </a:bodyPr>
          <a:lstStyle>
            <a:lvl1pPr>
              <a:defRPr sz="14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  <a:r>
              <a:rPr lang="en-US" err="1"/>
              <a:t>Nec</a:t>
            </a:r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EEE17DA-6635-495B-A481-BBD7188AD4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2640" y="1143000"/>
            <a:ext cx="3312160" cy="594137"/>
          </a:xfrm>
        </p:spPr>
        <p:txBody>
          <a:bodyPr wrap="square">
            <a:spAutoFit/>
          </a:bodyPr>
          <a:lstStyle>
            <a:lvl1pPr>
              <a:defRPr sz="18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F29616B-A8DB-42A6-A277-8CAE573E98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22640" y="2067560"/>
            <a:ext cx="3312160" cy="3542958"/>
          </a:xfrm>
        </p:spPr>
        <p:txBody>
          <a:bodyPr wrap="square">
            <a:spAutoFit/>
          </a:bodyPr>
          <a:lstStyle>
            <a:lvl1pPr>
              <a:defRPr sz="14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  <a:r>
              <a:rPr lang="en-US" err="1"/>
              <a:t>Nec</a:t>
            </a:r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74046861-98EF-8743-9C12-267EC1D8E7B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57200" y="2730381"/>
            <a:ext cx="3614738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400" baseline="0">
                <a:latin typeface="+mn-lt"/>
              </a:defRPr>
            </a:lvl1pPr>
          </a:lstStyle>
          <a:p>
            <a:r>
              <a:rPr lang="en-US"/>
              <a:t>Click icon to add BLACK &amp; WHITE PHOTO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A666C02-EA3A-C441-B424-21DB595FE3C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57200" y="4238918"/>
            <a:ext cx="3614738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400" baseline="0">
                <a:latin typeface="+mn-lt"/>
              </a:defRPr>
            </a:lvl1pPr>
          </a:lstStyle>
          <a:p>
            <a:r>
              <a:rPr lang="en-US"/>
              <a:t>Click icon to add BLACK &amp; WHITE PHOTO</a:t>
            </a:r>
          </a:p>
        </p:txBody>
      </p:sp>
    </p:spTree>
    <p:extLst>
      <p:ext uri="{BB962C8B-B14F-4D97-AF65-F5344CB8AC3E}">
        <p14:creationId xmlns:p14="http://schemas.microsoft.com/office/powerpoint/2010/main" val="1287145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71FB1-EED5-E148-9A93-A29EB92D1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56397" y="1220724"/>
            <a:ext cx="7892478" cy="27127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50000"/>
              </a:lnSpc>
              <a:defRPr sz="2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61F754-B893-AE42-8D75-BA81D1A9A8FF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BD9E730-867D-BF4D-8996-7605F868D97E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0D6E288-882B-514C-B335-273A187E20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grpSp>
        <p:nvGrpSpPr>
          <p:cNvPr id="8" name="Graphic 4">
            <a:extLst>
              <a:ext uri="{FF2B5EF4-FFF2-40B4-BE49-F238E27FC236}">
                <a16:creationId xmlns:a16="http://schemas.microsoft.com/office/drawing/2014/main" id="{823A4988-0868-304B-AD24-7AFF2D3D342A}"/>
              </a:ext>
            </a:extLst>
          </p:cNvPr>
          <p:cNvGrpSpPr/>
          <p:nvPr userDrawn="1"/>
        </p:nvGrpSpPr>
        <p:grpSpPr>
          <a:xfrm>
            <a:off x="494098" y="228600"/>
            <a:ext cx="1309173" cy="952500"/>
            <a:chOff x="1851964" y="2058769"/>
            <a:chExt cx="424433" cy="308800"/>
          </a:xfrm>
          <a:solidFill>
            <a:schemeClr val="bg2">
              <a:lumMod val="25000"/>
            </a:schemeClr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FDBA4B6-758F-E547-A4C5-72E7C40C04B9}"/>
                </a:ext>
              </a:extLst>
            </p:cNvPr>
            <p:cNvSpPr/>
            <p:nvPr/>
          </p:nvSpPr>
          <p:spPr>
            <a:xfrm>
              <a:off x="1851964" y="2058769"/>
              <a:ext cx="196214" cy="308800"/>
            </a:xfrm>
            <a:custGeom>
              <a:avLst/>
              <a:gdLst>
                <a:gd name="connsiteX0" fmla="*/ 96202 w 196214"/>
                <a:gd name="connsiteY0" fmla="*/ 0 h 308800"/>
                <a:gd name="connsiteX1" fmla="*/ 166211 w 196214"/>
                <a:gd name="connsiteY1" fmla="*/ 31909 h 308800"/>
                <a:gd name="connsiteX2" fmla="*/ 188119 w 196214"/>
                <a:gd name="connsiteY2" fmla="*/ 67913 h 308800"/>
                <a:gd name="connsiteX3" fmla="*/ 196215 w 196214"/>
                <a:gd name="connsiteY3" fmla="*/ 110585 h 308800"/>
                <a:gd name="connsiteX4" fmla="*/ 166688 w 196214"/>
                <a:gd name="connsiteY4" fmla="*/ 202311 h 308800"/>
                <a:gd name="connsiteX5" fmla="*/ 87630 w 196214"/>
                <a:gd name="connsiteY5" fmla="*/ 281178 h 308800"/>
                <a:gd name="connsiteX6" fmla="*/ 21907 w 196214"/>
                <a:gd name="connsiteY6" fmla="*/ 308801 h 308800"/>
                <a:gd name="connsiteX7" fmla="*/ 6191 w 196214"/>
                <a:gd name="connsiteY7" fmla="*/ 303085 h 308800"/>
                <a:gd name="connsiteX8" fmla="*/ 0 w 196214"/>
                <a:gd name="connsiteY8" fmla="*/ 287846 h 308800"/>
                <a:gd name="connsiteX9" fmla="*/ 18098 w 196214"/>
                <a:gd name="connsiteY9" fmla="*/ 264033 h 308800"/>
                <a:gd name="connsiteX10" fmla="*/ 81439 w 196214"/>
                <a:gd name="connsiteY10" fmla="*/ 219742 h 308800"/>
                <a:gd name="connsiteX11" fmla="*/ 100489 w 196214"/>
                <a:gd name="connsiteY11" fmla="*/ 189738 h 308800"/>
                <a:gd name="connsiteX12" fmla="*/ 86201 w 196214"/>
                <a:gd name="connsiteY12" fmla="*/ 178784 h 308800"/>
                <a:gd name="connsiteX13" fmla="*/ 80010 w 196214"/>
                <a:gd name="connsiteY13" fmla="*/ 177832 h 308800"/>
                <a:gd name="connsiteX14" fmla="*/ 72866 w 196214"/>
                <a:gd name="connsiteY14" fmla="*/ 177355 h 308800"/>
                <a:gd name="connsiteX15" fmla="*/ 22574 w 196214"/>
                <a:gd name="connsiteY15" fmla="*/ 148495 h 308800"/>
                <a:gd name="connsiteX16" fmla="*/ 3238 w 196214"/>
                <a:gd name="connsiteY16" fmla="*/ 90106 h 308800"/>
                <a:gd name="connsiteX17" fmla="*/ 27051 w 196214"/>
                <a:gd name="connsiteY17" fmla="*/ 29146 h 308800"/>
                <a:gd name="connsiteX18" fmla="*/ 96202 w 196214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4" h="308800">
                  <a:moveTo>
                    <a:pt x="96202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722" y="299561"/>
                    <a:pt x="37719" y="308801"/>
                    <a:pt x="21907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8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8" y="112966"/>
                    <a:pt x="3238" y="90106"/>
                  </a:cubicBezTo>
                  <a:cubicBezTo>
                    <a:pt x="3238" y="66580"/>
                    <a:pt x="11144" y="46291"/>
                    <a:pt x="27051" y="29146"/>
                  </a:cubicBezTo>
                  <a:cubicBezTo>
                    <a:pt x="45149" y="9715"/>
                    <a:pt x="68199" y="0"/>
                    <a:pt x="9620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67A9479-37D0-E448-A740-1DFA8790CA90}"/>
                </a:ext>
              </a:extLst>
            </p:cNvPr>
            <p:cNvSpPr/>
            <p:nvPr/>
          </p:nvSpPr>
          <p:spPr>
            <a:xfrm>
              <a:off x="2080183" y="2058769"/>
              <a:ext cx="196215" cy="308800"/>
            </a:xfrm>
            <a:custGeom>
              <a:avLst/>
              <a:gdLst>
                <a:gd name="connsiteX0" fmla="*/ 96203 w 196215"/>
                <a:gd name="connsiteY0" fmla="*/ 0 h 308800"/>
                <a:gd name="connsiteX1" fmla="*/ 166211 w 196215"/>
                <a:gd name="connsiteY1" fmla="*/ 31909 h 308800"/>
                <a:gd name="connsiteX2" fmla="*/ 188119 w 196215"/>
                <a:gd name="connsiteY2" fmla="*/ 67913 h 308800"/>
                <a:gd name="connsiteX3" fmla="*/ 196215 w 196215"/>
                <a:gd name="connsiteY3" fmla="*/ 110585 h 308800"/>
                <a:gd name="connsiteX4" fmla="*/ 166688 w 196215"/>
                <a:gd name="connsiteY4" fmla="*/ 202311 h 308800"/>
                <a:gd name="connsiteX5" fmla="*/ 87630 w 196215"/>
                <a:gd name="connsiteY5" fmla="*/ 281178 h 308800"/>
                <a:gd name="connsiteX6" fmla="*/ 21908 w 196215"/>
                <a:gd name="connsiteY6" fmla="*/ 308801 h 308800"/>
                <a:gd name="connsiteX7" fmla="*/ 6191 w 196215"/>
                <a:gd name="connsiteY7" fmla="*/ 303085 h 308800"/>
                <a:gd name="connsiteX8" fmla="*/ 0 w 196215"/>
                <a:gd name="connsiteY8" fmla="*/ 287846 h 308800"/>
                <a:gd name="connsiteX9" fmla="*/ 18097 w 196215"/>
                <a:gd name="connsiteY9" fmla="*/ 264033 h 308800"/>
                <a:gd name="connsiteX10" fmla="*/ 81439 w 196215"/>
                <a:gd name="connsiteY10" fmla="*/ 219742 h 308800"/>
                <a:gd name="connsiteX11" fmla="*/ 100489 w 196215"/>
                <a:gd name="connsiteY11" fmla="*/ 189738 h 308800"/>
                <a:gd name="connsiteX12" fmla="*/ 86201 w 196215"/>
                <a:gd name="connsiteY12" fmla="*/ 178784 h 308800"/>
                <a:gd name="connsiteX13" fmla="*/ 80010 w 196215"/>
                <a:gd name="connsiteY13" fmla="*/ 177832 h 308800"/>
                <a:gd name="connsiteX14" fmla="*/ 72866 w 196215"/>
                <a:gd name="connsiteY14" fmla="*/ 177355 h 308800"/>
                <a:gd name="connsiteX15" fmla="*/ 22574 w 196215"/>
                <a:gd name="connsiteY15" fmla="*/ 148495 h 308800"/>
                <a:gd name="connsiteX16" fmla="*/ 3239 w 196215"/>
                <a:gd name="connsiteY16" fmla="*/ 90106 h 308800"/>
                <a:gd name="connsiteX17" fmla="*/ 27051 w 196215"/>
                <a:gd name="connsiteY17" fmla="*/ 29146 h 308800"/>
                <a:gd name="connsiteX18" fmla="*/ 96203 w 196215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5" h="308800">
                  <a:moveTo>
                    <a:pt x="96203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627" y="299561"/>
                    <a:pt x="37719" y="308801"/>
                    <a:pt x="21908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7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9" y="112966"/>
                    <a:pt x="3239" y="90106"/>
                  </a:cubicBezTo>
                  <a:cubicBezTo>
                    <a:pt x="3239" y="66580"/>
                    <a:pt x="11144" y="46291"/>
                    <a:pt x="27051" y="29146"/>
                  </a:cubicBezTo>
                  <a:cubicBezTo>
                    <a:pt x="45244" y="9715"/>
                    <a:pt x="68199" y="0"/>
                    <a:pt x="9620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981FF5D2-40D7-B048-B33B-B448FA5F16F4}"/>
              </a:ext>
            </a:extLst>
          </p:cNvPr>
          <p:cNvGrpSpPr/>
          <p:nvPr userDrawn="1"/>
        </p:nvGrpSpPr>
        <p:grpSpPr>
          <a:xfrm rot="10800000">
            <a:off x="10425627" y="5219700"/>
            <a:ext cx="1309173" cy="952500"/>
            <a:chOff x="1851964" y="2058769"/>
            <a:chExt cx="424433" cy="308800"/>
          </a:xfrm>
          <a:solidFill>
            <a:schemeClr val="bg2">
              <a:lumMod val="25000"/>
            </a:schemeClr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5EF95A2-728D-A049-91DE-CDD3C11B4CB1}"/>
                </a:ext>
              </a:extLst>
            </p:cNvPr>
            <p:cNvSpPr/>
            <p:nvPr/>
          </p:nvSpPr>
          <p:spPr>
            <a:xfrm>
              <a:off x="1851964" y="2058769"/>
              <a:ext cx="196214" cy="308800"/>
            </a:xfrm>
            <a:custGeom>
              <a:avLst/>
              <a:gdLst>
                <a:gd name="connsiteX0" fmla="*/ 96202 w 196214"/>
                <a:gd name="connsiteY0" fmla="*/ 0 h 308800"/>
                <a:gd name="connsiteX1" fmla="*/ 166211 w 196214"/>
                <a:gd name="connsiteY1" fmla="*/ 31909 h 308800"/>
                <a:gd name="connsiteX2" fmla="*/ 188119 w 196214"/>
                <a:gd name="connsiteY2" fmla="*/ 67913 h 308800"/>
                <a:gd name="connsiteX3" fmla="*/ 196215 w 196214"/>
                <a:gd name="connsiteY3" fmla="*/ 110585 h 308800"/>
                <a:gd name="connsiteX4" fmla="*/ 166688 w 196214"/>
                <a:gd name="connsiteY4" fmla="*/ 202311 h 308800"/>
                <a:gd name="connsiteX5" fmla="*/ 87630 w 196214"/>
                <a:gd name="connsiteY5" fmla="*/ 281178 h 308800"/>
                <a:gd name="connsiteX6" fmla="*/ 21907 w 196214"/>
                <a:gd name="connsiteY6" fmla="*/ 308801 h 308800"/>
                <a:gd name="connsiteX7" fmla="*/ 6191 w 196214"/>
                <a:gd name="connsiteY7" fmla="*/ 303085 h 308800"/>
                <a:gd name="connsiteX8" fmla="*/ 0 w 196214"/>
                <a:gd name="connsiteY8" fmla="*/ 287846 h 308800"/>
                <a:gd name="connsiteX9" fmla="*/ 18098 w 196214"/>
                <a:gd name="connsiteY9" fmla="*/ 264033 h 308800"/>
                <a:gd name="connsiteX10" fmla="*/ 81439 w 196214"/>
                <a:gd name="connsiteY10" fmla="*/ 219742 h 308800"/>
                <a:gd name="connsiteX11" fmla="*/ 100489 w 196214"/>
                <a:gd name="connsiteY11" fmla="*/ 189738 h 308800"/>
                <a:gd name="connsiteX12" fmla="*/ 86201 w 196214"/>
                <a:gd name="connsiteY12" fmla="*/ 178784 h 308800"/>
                <a:gd name="connsiteX13" fmla="*/ 80010 w 196214"/>
                <a:gd name="connsiteY13" fmla="*/ 177832 h 308800"/>
                <a:gd name="connsiteX14" fmla="*/ 72866 w 196214"/>
                <a:gd name="connsiteY14" fmla="*/ 177355 h 308800"/>
                <a:gd name="connsiteX15" fmla="*/ 22574 w 196214"/>
                <a:gd name="connsiteY15" fmla="*/ 148495 h 308800"/>
                <a:gd name="connsiteX16" fmla="*/ 3238 w 196214"/>
                <a:gd name="connsiteY16" fmla="*/ 90106 h 308800"/>
                <a:gd name="connsiteX17" fmla="*/ 27051 w 196214"/>
                <a:gd name="connsiteY17" fmla="*/ 29146 h 308800"/>
                <a:gd name="connsiteX18" fmla="*/ 96202 w 196214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4" h="308800">
                  <a:moveTo>
                    <a:pt x="96202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722" y="299561"/>
                    <a:pt x="37719" y="308801"/>
                    <a:pt x="21907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8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8" y="112966"/>
                    <a:pt x="3238" y="90106"/>
                  </a:cubicBezTo>
                  <a:cubicBezTo>
                    <a:pt x="3238" y="66580"/>
                    <a:pt x="11144" y="46291"/>
                    <a:pt x="27051" y="29146"/>
                  </a:cubicBezTo>
                  <a:cubicBezTo>
                    <a:pt x="45149" y="9715"/>
                    <a:pt x="68199" y="0"/>
                    <a:pt x="9620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241BF97-F3E8-2C41-8D83-077454953A50}"/>
                </a:ext>
              </a:extLst>
            </p:cNvPr>
            <p:cNvSpPr/>
            <p:nvPr/>
          </p:nvSpPr>
          <p:spPr>
            <a:xfrm>
              <a:off x="2080183" y="2058769"/>
              <a:ext cx="196215" cy="308800"/>
            </a:xfrm>
            <a:custGeom>
              <a:avLst/>
              <a:gdLst>
                <a:gd name="connsiteX0" fmla="*/ 96203 w 196215"/>
                <a:gd name="connsiteY0" fmla="*/ 0 h 308800"/>
                <a:gd name="connsiteX1" fmla="*/ 166211 w 196215"/>
                <a:gd name="connsiteY1" fmla="*/ 31909 h 308800"/>
                <a:gd name="connsiteX2" fmla="*/ 188119 w 196215"/>
                <a:gd name="connsiteY2" fmla="*/ 67913 h 308800"/>
                <a:gd name="connsiteX3" fmla="*/ 196215 w 196215"/>
                <a:gd name="connsiteY3" fmla="*/ 110585 h 308800"/>
                <a:gd name="connsiteX4" fmla="*/ 166688 w 196215"/>
                <a:gd name="connsiteY4" fmla="*/ 202311 h 308800"/>
                <a:gd name="connsiteX5" fmla="*/ 87630 w 196215"/>
                <a:gd name="connsiteY5" fmla="*/ 281178 h 308800"/>
                <a:gd name="connsiteX6" fmla="*/ 21908 w 196215"/>
                <a:gd name="connsiteY6" fmla="*/ 308801 h 308800"/>
                <a:gd name="connsiteX7" fmla="*/ 6191 w 196215"/>
                <a:gd name="connsiteY7" fmla="*/ 303085 h 308800"/>
                <a:gd name="connsiteX8" fmla="*/ 0 w 196215"/>
                <a:gd name="connsiteY8" fmla="*/ 287846 h 308800"/>
                <a:gd name="connsiteX9" fmla="*/ 18097 w 196215"/>
                <a:gd name="connsiteY9" fmla="*/ 264033 h 308800"/>
                <a:gd name="connsiteX10" fmla="*/ 81439 w 196215"/>
                <a:gd name="connsiteY10" fmla="*/ 219742 h 308800"/>
                <a:gd name="connsiteX11" fmla="*/ 100489 w 196215"/>
                <a:gd name="connsiteY11" fmla="*/ 189738 h 308800"/>
                <a:gd name="connsiteX12" fmla="*/ 86201 w 196215"/>
                <a:gd name="connsiteY12" fmla="*/ 178784 h 308800"/>
                <a:gd name="connsiteX13" fmla="*/ 80010 w 196215"/>
                <a:gd name="connsiteY13" fmla="*/ 177832 h 308800"/>
                <a:gd name="connsiteX14" fmla="*/ 72866 w 196215"/>
                <a:gd name="connsiteY14" fmla="*/ 177355 h 308800"/>
                <a:gd name="connsiteX15" fmla="*/ 22574 w 196215"/>
                <a:gd name="connsiteY15" fmla="*/ 148495 h 308800"/>
                <a:gd name="connsiteX16" fmla="*/ 3239 w 196215"/>
                <a:gd name="connsiteY16" fmla="*/ 90106 h 308800"/>
                <a:gd name="connsiteX17" fmla="*/ 27051 w 196215"/>
                <a:gd name="connsiteY17" fmla="*/ 29146 h 308800"/>
                <a:gd name="connsiteX18" fmla="*/ 96203 w 196215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5" h="308800">
                  <a:moveTo>
                    <a:pt x="96203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627" y="299561"/>
                    <a:pt x="37719" y="308801"/>
                    <a:pt x="21908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7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9" y="112966"/>
                    <a:pt x="3239" y="90106"/>
                  </a:cubicBezTo>
                  <a:cubicBezTo>
                    <a:pt x="3239" y="66580"/>
                    <a:pt x="11144" y="46291"/>
                    <a:pt x="27051" y="29146"/>
                  </a:cubicBezTo>
                  <a:cubicBezTo>
                    <a:pt x="45244" y="9715"/>
                    <a:pt x="68199" y="0"/>
                    <a:pt x="9620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1B4BAB6-FAAD-BA41-8450-398BD1279B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26808" y="4620894"/>
            <a:ext cx="2822067" cy="257250"/>
          </a:xfrm>
        </p:spPr>
        <p:txBody>
          <a:bodyPr>
            <a:spAutoFit/>
          </a:bodyPr>
          <a:lstStyle>
            <a:lvl1pPr algn="r">
              <a:defRPr sz="1600" b="1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384312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BE84340-BD33-8E44-99AA-6996388612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77308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FF8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31137FB-F149-DD41-B765-24A58A85DE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1291" y="1024301"/>
            <a:ext cx="609419" cy="545269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952A47A2-EF74-7B4A-948B-354D8CBA8096}"/>
              </a:ext>
            </a:extLst>
          </p:cNvPr>
          <p:cNvSpPr txBox="1">
            <a:spLocks/>
          </p:cNvSpPr>
          <p:nvPr userDrawn="1"/>
        </p:nvSpPr>
        <p:spPr>
          <a:xfrm>
            <a:off x="3894218" y="1786378"/>
            <a:ext cx="4403565" cy="73866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i="0" kern="12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sz="4800">
                <a:solidFill>
                  <a:schemeClr val="lt1"/>
                </a:solidFill>
              </a:rPr>
              <a:t>Disclaimer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14BDE5-32F5-E643-A4FF-D09A52DA71E1}"/>
              </a:ext>
            </a:extLst>
          </p:cNvPr>
          <p:cNvSpPr/>
          <p:nvPr userDrawn="1"/>
        </p:nvSpPr>
        <p:spPr>
          <a:xfrm>
            <a:off x="2573605" y="5025323"/>
            <a:ext cx="7044791" cy="1146877"/>
          </a:xfrm>
          <a:prstGeom prst="rect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spcAft>
                <a:spcPts val="600"/>
              </a:spcAft>
              <a:defRPr/>
            </a:pPr>
            <a:r>
              <a:rPr lang="en-US" sz="1600" b="1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</a:rPr>
              <a:t>This presentation was downloaded from Presales Stories. </a:t>
            </a:r>
          </a:p>
          <a:p>
            <a:pPr algn="ctr" defTabSz="914354">
              <a:defRPr/>
            </a:pPr>
            <a:r>
              <a:rPr lang="en-US" sz="1600" b="1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</a:rPr>
              <a:t>Discover more content about EPAM’s Capabilities at </a:t>
            </a:r>
            <a:br>
              <a:rPr lang="en-US" sz="1600" b="1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</a:rPr>
            </a:br>
            <a:r>
              <a:rPr lang="en-US" sz="1600" b="1" u="sng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https://epa.ms/stories</a:t>
            </a:r>
            <a:endParaRPr lang="en-US" sz="1600" b="1">
              <a:solidFill>
                <a:schemeClr val="accent3">
                  <a:lumMod val="40000"/>
                  <a:lumOff val="60000"/>
                </a:schemeClr>
              </a:solidFill>
              <a:latin typeface="Calibri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B01F7317-9450-7F4E-8CF4-A6FAE6DBDD15}"/>
              </a:ext>
            </a:extLst>
          </p:cNvPr>
          <p:cNvSpPr txBox="1">
            <a:spLocks/>
          </p:cNvSpPr>
          <p:nvPr userDrawn="1"/>
        </p:nvSpPr>
        <p:spPr>
          <a:xfrm>
            <a:off x="2901517" y="2834448"/>
            <a:ext cx="6388966" cy="16047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i="0" kern="12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  <a:t>All provided material can only be used under NDA</a:t>
            </a:r>
            <a:b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</a:br>
            <a: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  <a:t>Slides can Contain Confidential Notes</a:t>
            </a:r>
            <a:b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</a:br>
            <a: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  <a:t>Don’t Share As PPT</a:t>
            </a:r>
          </a:p>
        </p:txBody>
      </p:sp>
    </p:spTree>
    <p:extLst>
      <p:ext uri="{BB962C8B-B14F-4D97-AF65-F5344CB8AC3E}">
        <p14:creationId xmlns:p14="http://schemas.microsoft.com/office/powerpoint/2010/main" val="25266534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2D1CE3-09AB-4B8F-B4EA-802DA1F8168A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F03CD9-50C7-44B7-B928-FC1A6F913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875002"/>
            <a:ext cx="5530850" cy="1107996"/>
          </a:xfrm>
        </p:spPr>
        <p:txBody>
          <a:bodyPr wrap="square">
            <a:spAutoFit/>
          </a:bodyPr>
          <a:lstStyle>
            <a:lvl1pPr>
              <a:defRPr sz="720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33460F-F216-4161-81D4-61770D44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07338" y="2286000"/>
            <a:ext cx="3827462" cy="257250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For more information, contact</a:t>
            </a:r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83A137D-51C1-42BD-8E6A-5A17CA8E69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7338" y="2746674"/>
            <a:ext cx="3827462" cy="28943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>
                <a:effectLst/>
              </a:rPr>
              <a:t>Insert Name</a:t>
            </a:r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88F9D7D-61B7-4023-A90A-331ABB6016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7338" y="3039391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Insert Job Title</a:t>
            </a:r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5F31C29-0270-444C-AB5B-F5F8275A4E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07338" y="3661074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Insert email</a:t>
            </a:r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B6A5DF8-022B-46A9-9257-DAA098142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07338" y="3948004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+1 000 000 000</a:t>
            </a:r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CF17201-04E3-48ED-9077-B42ECD88DB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07338" y="4572000"/>
            <a:ext cx="3827462" cy="117307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Address line 1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2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3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Zip code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Country</a:t>
            </a:r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4B6A1A-ED6A-490A-AA56-15684042F07D}"/>
              </a:ext>
            </a:extLst>
          </p:cNvPr>
          <p:cNvCxnSpPr/>
          <p:nvPr userDrawn="1"/>
        </p:nvCxnSpPr>
        <p:spPr>
          <a:xfrm>
            <a:off x="6946900" y="2286000"/>
            <a:ext cx="0" cy="3534697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681FC57-5C71-4F5A-AB2F-52FF92CEB4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952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2D1CE3-09AB-4B8F-B4EA-802DA1F8168A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F03CD9-50C7-44B7-B928-FC1A6F913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1181100"/>
            <a:ext cx="4426771" cy="1107996"/>
          </a:xfrm>
        </p:spPr>
        <p:txBody>
          <a:bodyPr wrap="square">
            <a:spAutoFit/>
          </a:bodyPr>
          <a:lstStyle>
            <a:lvl1pPr>
              <a:defRPr sz="720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33460F-F216-4161-81D4-61770D44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4663" y="2717434"/>
            <a:ext cx="3827462" cy="257250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For more information, contact</a:t>
            </a:r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83A137D-51C1-42BD-8E6A-5A17CA8E69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4663" y="3178108"/>
            <a:ext cx="3827462" cy="28943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>
                <a:effectLst/>
              </a:rPr>
              <a:t>Insert Name</a:t>
            </a:r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88F9D7D-61B7-4023-A90A-331ABB6016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4663" y="3470825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Insert Job Title</a:t>
            </a:r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5F31C29-0270-444C-AB5B-F5F8275A4E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4663" y="4092508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Insert email</a:t>
            </a:r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B6A5DF8-022B-46A9-9257-DAA098142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663" y="4379438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+1 000 000 000</a:t>
            </a:r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CF17201-04E3-48ED-9077-B42ECD88DB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663" y="5003434"/>
            <a:ext cx="3827462" cy="117307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Address line 1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2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3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Zip code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Country</a:t>
            </a:r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681FC57-5C71-4F5A-AB2F-52FF92CEB4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D26DCF78-A14C-7743-94BB-7E13C2AD86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213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51F759-2C51-4E26-B317-26DFEBAE952C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wrap="square">
            <a:spAutoFit/>
          </a:bodyPr>
          <a:lstStyle>
            <a:lvl1pPr>
              <a:defRPr sz="6000" b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94A4A7-1D42-43C4-8DAE-D39D601741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86639" y="119103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14B7CA8-C6E3-4D9A-BDD1-5A660A9FF4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6639" y="1884106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9CF7C84-314E-4FB2-901C-E4AD0E7593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6639" y="256701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4E24727-48EE-48AA-9B6F-F26524FCED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6639" y="326007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8BC4A81-2FF3-4AC4-8F40-4F95105F59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6639" y="3942985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53DF3A1-A093-468B-B30D-D2DB4C1595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6639" y="462589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3338DC0-8609-4542-8807-E7838F7CE5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8930" y="119103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3948224-37C6-4D02-AFD9-C1D88C1C07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18930" y="1884106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BDE3CEE-0230-44C2-A389-A8747AA6BB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8930" y="256701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6BF9761-22A6-4919-B7B5-2A027DDC6D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8930" y="326007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BA13C9B-9D26-4B3E-8215-17F0475C200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8930" y="394298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4AC5FFC-6616-4F1B-B644-F0560ADC7E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8930" y="462589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F2C7208-C4AB-4962-96F0-F897DFFC37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DCFC83-97AB-BE40-9059-9CE8B2021737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040CC96-6026-B04A-A42D-A7A8F52BBA69}"/>
              </a:ext>
            </a:extLst>
          </p:cNvPr>
          <p:cNvCxnSpPr>
            <a:cxnSpLocks/>
          </p:cNvCxnSpPr>
          <p:nvPr userDrawn="1"/>
        </p:nvCxnSpPr>
        <p:spPr>
          <a:xfrm>
            <a:off x="3725348" y="914400"/>
            <a:ext cx="0" cy="525780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AE04C751-FBC9-3B46-AAD4-46BD8DFA5D3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3550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DE24B927-3EC2-4323-B375-35AD1C731AD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C2503D5-C016-4D7F-83A5-0A293996B8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4065B5-82CF-0942-A54C-2DA21F896678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32" name="Title 2">
            <a:extLst>
              <a:ext uri="{FF2B5EF4-FFF2-40B4-BE49-F238E27FC236}">
                <a16:creationId xmlns:a16="http://schemas.microsoft.com/office/drawing/2014/main" id="{481E60FF-59F4-A045-B79D-392594C3A2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wrap="square">
            <a:spAutoFit/>
          </a:bodyPr>
          <a:lstStyle>
            <a:lvl1pPr>
              <a:defRPr sz="6000" b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107DFBB-2291-EC41-BE16-FC9C5276EA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86639" y="119103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D13EC089-F387-EA41-87D3-D7758396AE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6639" y="1884106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2C0E4EA0-AEC6-2040-9DC8-9823144C8D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6639" y="256701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019E3807-3E52-E344-BE1D-80D26E0087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6639" y="326007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CB1D9E5D-6DB8-F543-AD52-933C5C991D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6639" y="3942985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DCAEE080-41A6-D445-8E6D-2AF68332C8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6639" y="462589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D24A6FF9-0ADC-3D4D-B95A-23ED94770A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8930" y="119103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17202BF7-08E8-0642-B5BB-1D4E28A491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18930" y="1884106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E1DF2E15-278E-BB41-AB8F-A0A51FACFD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8930" y="256701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770D617C-6EF1-9847-9E19-F322FAC38A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8930" y="326007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C49568AB-E132-0347-B868-577B88807D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8930" y="394298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BA277EC2-1880-A64A-8CD9-EAFCECD5EA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8930" y="462589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D8C977B-490A-7A40-83B1-341231F1E4DA}"/>
              </a:ext>
            </a:extLst>
          </p:cNvPr>
          <p:cNvCxnSpPr>
            <a:cxnSpLocks/>
          </p:cNvCxnSpPr>
          <p:nvPr userDrawn="1"/>
        </p:nvCxnSpPr>
        <p:spPr>
          <a:xfrm>
            <a:off x="3725348" y="914400"/>
            <a:ext cx="0" cy="525780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F46579F0-C0D7-394C-ABF4-CA5A1613E04C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6352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F03CD9-50C7-44B7-B928-FC1A6F913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292310"/>
            <a:ext cx="7450138" cy="923330"/>
          </a:xfrm>
        </p:spPr>
        <p:txBody>
          <a:bodyPr wrap="square">
            <a:spAutoFit/>
          </a:bodyPr>
          <a:lstStyle>
            <a:lvl1pPr>
              <a:defRPr sz="60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897BD5-071C-4070-AB48-99AEFB09E7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429000"/>
            <a:ext cx="8632825" cy="20574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78974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2D1CE3-09AB-4B8F-B4EA-802DA1F8168A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0330134-8A98-4980-8768-0A6F67408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292310"/>
            <a:ext cx="7450138" cy="923330"/>
          </a:xfrm>
        </p:spPr>
        <p:txBody>
          <a:bodyPr wrap="square">
            <a:spAutoFit/>
          </a:bodyPr>
          <a:lstStyle>
            <a:lvl1pPr>
              <a:defRPr sz="60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5AAE230-03E7-412A-8ABA-3FCF00210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429000"/>
            <a:ext cx="8632825" cy="20574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D39377C-A4AF-4B79-9CA5-600FF7C9AA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1E7284-C854-184C-A06D-CACC02F73E92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8A1A574-71CC-6640-9BC0-9339C3ABCCC1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9924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C1C81F5-54D7-4540-9257-18BFF40092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2C8D4D26-39BC-439E-9736-9CE3385DD9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292310"/>
            <a:ext cx="7450138" cy="923330"/>
          </a:xfrm>
        </p:spPr>
        <p:txBody>
          <a:bodyPr wrap="square">
            <a:spAutoFit/>
          </a:bodyPr>
          <a:lstStyle>
            <a:lvl1pPr>
              <a:defRPr sz="60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33501BA-291D-41ED-BCBD-8B23A9C86C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3429000"/>
            <a:ext cx="8632825" cy="20574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0D9AC8-F415-4F41-81BB-33EEA9AD7083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CAD51B5-4F0B-1246-8F71-7B2D95B954E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B932DC-E0AB-5041-A632-07A26B0EB2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558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457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B532318-7ECA-4FB6-ADB1-48895B543C86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8369E08-22C8-4CA0-8BC3-06B27EF31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3505" y="1181101"/>
            <a:ext cx="11274551" cy="49910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cs typeface="Calibri" panose="020F0502020204030204" pitchFamily="34" charset="0"/>
              </a:rPr>
              <a:t>Edit Master text styles</a:t>
            </a:r>
          </a:p>
          <a:p>
            <a:pPr marL="182880" marR="0" lvl="1" indent="-18288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6CDD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cs typeface="Calibri" panose="020F0502020204030204" pitchFamily="34" charset="0"/>
              </a:rPr>
              <a:t>Second level</a:t>
            </a:r>
          </a:p>
          <a:p>
            <a:pPr marL="365760" marR="0" lvl="2" indent="-18288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0A0A0"/>
              </a:buClr>
              <a:buSzTx/>
              <a:buFont typeface="Calibri" panose="020F0502020204030204" pitchFamily="34" charset="0"/>
              <a:buChar char="→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cs typeface="Calibri" panose="020F0502020204030204" pitchFamily="34" charset="0"/>
              </a:rPr>
              <a:t>Third level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641FF6-5DCC-D34B-9DD7-29931472CBC7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CONFIDENTIAL. Copyright ©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1DA6592-6579-C548-911C-85A5195E10BA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590434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  <p:sldLayoutId id="2147483896" r:id="rId12"/>
    <p:sldLayoutId id="2147483897" r:id="rId13"/>
    <p:sldLayoutId id="2147483898" r:id="rId14"/>
    <p:sldLayoutId id="2147483899" r:id="rId15"/>
    <p:sldLayoutId id="2147483900" r:id="rId16"/>
    <p:sldLayoutId id="2147483901" r:id="rId17"/>
    <p:sldLayoutId id="2147483902" r:id="rId18"/>
    <p:sldLayoutId id="2147483903" r:id="rId19"/>
    <p:sldLayoutId id="2147483904" r:id="rId20"/>
    <p:sldLayoutId id="2147483905" r:id="rId21"/>
    <p:sldLayoutId id="2147483906" r:id="rId22"/>
    <p:sldLayoutId id="2147483907" r:id="rId23"/>
    <p:sldLayoutId id="2147483908" r:id="rId24"/>
    <p:sldLayoutId id="2147483909" r:id="rId25"/>
    <p:sldLayoutId id="2147483910" r:id="rId26"/>
    <p:sldLayoutId id="2147483911" r:id="rId27"/>
    <p:sldLayoutId id="2147483912" r:id="rId28"/>
    <p:sldLayoutId id="2147483913" r:id="rId29"/>
    <p:sldLayoutId id="2147483914" r:id="rId30"/>
    <p:sldLayoutId id="2147483915" r:id="rId31"/>
    <p:sldLayoutId id="2147483916" r:id="rId32"/>
    <p:sldLayoutId id="2147483917" r:id="rId33"/>
    <p:sldLayoutId id="2147483918" r:id="rId34"/>
    <p:sldLayoutId id="2147483919" r:id="rId35"/>
    <p:sldLayoutId id="2147483920" r:id="rId36"/>
    <p:sldLayoutId id="2147483921" r:id="rId37"/>
    <p:sldLayoutId id="2147483922" r:id="rId38"/>
    <p:sldLayoutId id="2147483923" r:id="rId39"/>
    <p:sldLayoutId id="2147483924" r:id="rId40"/>
    <p:sldLayoutId id="2147483925" r:id="rId41"/>
    <p:sldLayoutId id="2147483926" r:id="rId42"/>
    <p:sldLayoutId id="2147483927" r:id="rId43"/>
    <p:sldLayoutId id="2147483928" r:id="rId44"/>
    <p:sldLayoutId id="2147483929" r:id="rId45"/>
    <p:sldLayoutId id="2147483930" r:id="rId46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200" b="1" i="0" kern="1200">
          <a:solidFill>
            <a:schemeClr val="tx1"/>
          </a:solidFill>
          <a:latin typeface="+mj-lt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None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56">
          <p15:clr>
            <a:srgbClr val="F26B43"/>
          </p15:clr>
        </p15:guide>
        <p15:guide id="16" orient="horz" pos="144">
          <p15:clr>
            <a:srgbClr val="F26B43"/>
          </p15:clr>
        </p15:guide>
        <p15:guide id="17" orient="horz" pos="288">
          <p15:clr>
            <a:srgbClr val="F26B43"/>
          </p15:clr>
        </p15:guide>
        <p15:guide id="19" orient="horz" pos="576">
          <p15:clr>
            <a:srgbClr val="F26B43"/>
          </p15:clr>
        </p15:guide>
        <p15:guide id="20" orient="horz" pos="744">
          <p15:clr>
            <a:srgbClr val="F26B43"/>
          </p15:clr>
        </p15:guide>
        <p15:guide id="41" orient="horz" pos="3888">
          <p15:clr>
            <a:srgbClr val="F26B43"/>
          </p15:clr>
        </p15:guide>
        <p15:guide id="43" orient="horz" pos="4176">
          <p15:clr>
            <a:srgbClr val="F26B43"/>
          </p15:clr>
        </p15:guide>
        <p15:guide id="56" orient="horz">
          <p15:clr>
            <a:srgbClr val="F26B43"/>
          </p15:clr>
        </p15:guide>
        <p15:guide id="57" orient="horz" pos="4320">
          <p15:clr>
            <a:srgbClr val="F26B43"/>
          </p15:clr>
        </p15:guide>
        <p15:guide id="58" orient="horz" pos="4032">
          <p15:clr>
            <a:srgbClr val="F26B43"/>
          </p15:clr>
        </p15:guide>
        <p15:guide id="59" pos="288">
          <p15:clr>
            <a:srgbClr val="F26B43"/>
          </p15:clr>
        </p15:guide>
        <p15:guide id="61" pos="7392">
          <p15:clr>
            <a:srgbClr val="F26B43"/>
          </p15:clr>
        </p15:guide>
        <p15:guide id="64" pos="1354">
          <p15:clr>
            <a:srgbClr val="F26B43"/>
          </p15:clr>
        </p15:guide>
        <p15:guide id="65" pos="1498">
          <p15:clr>
            <a:srgbClr val="F26B43"/>
          </p15:clr>
        </p15:guide>
        <p15:guide id="68" pos="2710">
          <p15:clr>
            <a:srgbClr val="F26B43"/>
          </p15:clr>
        </p15:guide>
        <p15:guide id="69" pos="2568">
          <p15:clr>
            <a:srgbClr val="F26B43"/>
          </p15:clr>
        </p15:guide>
        <p15:guide id="72" pos="3772">
          <p15:clr>
            <a:srgbClr val="F26B43"/>
          </p15:clr>
        </p15:guide>
        <p15:guide id="73" pos="3919">
          <p15:clr>
            <a:srgbClr val="F26B43"/>
          </p15:clr>
        </p15:guide>
        <p15:guide id="76" pos="5128">
          <p15:clr>
            <a:srgbClr val="F26B43"/>
          </p15:clr>
        </p15:guide>
        <p15:guide id="77" pos="4981">
          <p15:clr>
            <a:srgbClr val="F26B43"/>
          </p15:clr>
        </p15:guide>
        <p15:guide id="80" pos="6186">
          <p15:clr>
            <a:srgbClr val="F26B43"/>
          </p15:clr>
        </p15:guide>
        <p15:guide id="81" pos="633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9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3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5468C9-ACB4-4CE2-9A39-8DF494CA37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8775" y="3347975"/>
            <a:ext cx="5519275" cy="615553"/>
          </a:xfrm>
        </p:spPr>
        <p:txBody>
          <a:bodyPr vert="horz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spc="300">
                <a:solidFill>
                  <a:schemeClr val="bg1">
                    <a:lumMod val="95000"/>
                  </a:schemeClr>
                </a:solidFill>
                <a:latin typeface="+mn-lt"/>
                <a:cs typeface="Calibri" panose="020F0502020204030204" pitchFamily="34" charset="0"/>
              </a:rPr>
              <a:t>Architectural Kata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02446-9CDE-4BC6-A899-77D3A5B99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8775" y="4010950"/>
            <a:ext cx="5519275" cy="246221"/>
          </a:xfrm>
        </p:spPr>
        <p:txBody>
          <a:bodyPr vert="horz" lIns="0" tIns="0" rIns="0" bIns="0" rtlCol="0" anchor="t">
            <a:spAutoFit/>
          </a:bodyPr>
          <a:lstStyle/>
          <a:p>
            <a:r>
              <a:rPr lang="en-US" sz="1600">
                <a:solidFill>
                  <a:schemeClr val="bg1">
                    <a:lumMod val="95000"/>
                  </a:schemeClr>
                </a:solidFill>
                <a:cs typeface="Calibri"/>
              </a:rPr>
              <a:t>2025</a:t>
            </a:r>
            <a:endParaRPr lang="en-US" sz="1600" spc="300">
              <a:solidFill>
                <a:schemeClr val="bg1">
                  <a:lumMod val="95000"/>
                </a:schemeClr>
              </a:solidFill>
              <a:latin typeface="+mn-lt"/>
              <a:cs typeface="Calibri"/>
            </a:endParaRPr>
          </a:p>
        </p:txBody>
      </p:sp>
      <p:pic>
        <p:nvPicPr>
          <p:cNvPr id="9" name="Picture Placeholder 8" descr="A picture containing person, building, person, holding&#10;&#10;Description automatically generated">
            <a:extLst>
              <a:ext uri="{FF2B5EF4-FFF2-40B4-BE49-F238E27FC236}">
                <a16:creationId xmlns:a16="http://schemas.microsoft.com/office/drawing/2014/main" id="{6ABEFD7F-7F4C-4296-A80D-25DE8B7123F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4" r="22184"/>
          <a:stretch/>
        </p:blipFill>
        <p:spPr/>
      </p:pic>
    </p:spTree>
    <p:extLst>
      <p:ext uri="{BB962C8B-B14F-4D97-AF65-F5344CB8AC3E}">
        <p14:creationId xmlns:p14="http://schemas.microsoft.com/office/powerpoint/2010/main" val="977994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58539EB-9B38-4089-B82B-4D5315A9625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6095998" y="10"/>
            <a:ext cx="6096001" cy="6857990"/>
          </a:xfrm>
          <a:noFill/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B9F79D11-CAA4-4604-AB1E-260D249BAB6F}"/>
              </a:ext>
            </a:extLst>
          </p:cNvPr>
          <p:cNvSpPr txBox="1">
            <a:spLocks/>
          </p:cNvSpPr>
          <p:nvPr/>
        </p:nvSpPr>
        <p:spPr>
          <a:xfrm>
            <a:off x="452487" y="247541"/>
            <a:ext cx="3431356" cy="8309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i="0" kern="120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5400" dirty="0">
                <a:solidFill>
                  <a:schemeClr val="accent2"/>
                </a:solidFill>
              </a:rPr>
              <a:t>Context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CC8F3E99-D3C1-48BF-8CE6-245628ED3FB7}"/>
              </a:ext>
            </a:extLst>
          </p:cNvPr>
          <p:cNvGraphicFramePr/>
          <p:nvPr/>
        </p:nvGraphicFramePr>
        <p:xfrm>
          <a:off x="159026" y="1078538"/>
          <a:ext cx="5824331" cy="4835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68270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Diagram&#10;&#10;Description automatically generated">
            <a:extLst>
              <a:ext uri="{FF2B5EF4-FFF2-40B4-BE49-F238E27FC236}">
                <a16:creationId xmlns:a16="http://schemas.microsoft.com/office/drawing/2014/main" id="{7940AC70-7596-4150-A9C1-0B09543253C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8" r="29656"/>
          <a:stretch/>
        </p:blipFill>
        <p:spPr>
          <a:xfrm>
            <a:off x="6096000" y="0"/>
            <a:ext cx="6096000" cy="6858000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1E2E2B-9894-47B1-9E90-5903354B2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74" y="277647"/>
            <a:ext cx="3754986" cy="555729"/>
          </a:xfrm>
        </p:spPr>
        <p:txBody>
          <a:bodyPr vert="horz" wrap="square" lIns="0" tIns="0" rIns="0" bIns="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Requirements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ABC1293-2954-2C40-A114-FA4637C6F8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209" y="833375"/>
            <a:ext cx="5854148" cy="5468033"/>
          </a:xfrm>
        </p:spPr>
        <p:txBody>
          <a:bodyPr vert="horz" lIns="0" tIns="0" rIns="0" bIns="0" rtlCol="0" anchor="t">
            <a:no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Calibri Light"/>
              </a:rPr>
              <a:t>Customers will register through the app, where they must enter their name, phone number, and IBAN(Banking account number) number.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Calibri Light"/>
              </a:rPr>
              <a:t>Merchant mgmt. is to be done by authorized personal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Calibri Light"/>
              </a:rPr>
              <a:t>Application must work with digital banks, wallets and point of sale systems.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Calibri Light"/>
              </a:rPr>
              <a:t>Payments in the application will be facilitated through integration with various banking services.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Calibri Light"/>
              </a:rPr>
              <a:t>Payment to be done with or without a QR code.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Calibri Light"/>
              </a:rPr>
              <a:t>User should be able to scan and download QR code for payments.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Calibri Light"/>
              </a:rPr>
              <a:t>Customers should be able to look up transactions from the previous five years.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Calibri Light"/>
              </a:rPr>
              <a:t>Customers should receive communications through a variety of channels of the transaction details.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Calibri Light"/>
              </a:rPr>
              <a:t>Email can be used to exchange transaction history via receipts.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Calibri Light"/>
              </a:rPr>
              <a:t>It ought to be possible for us to assign a service rating to merchants.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7718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940AC70-7596-4150-A9C1-0B09543253C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6" r="16606"/>
          <a:stretch/>
        </p:blipFill>
        <p:spPr>
          <a:xfrm>
            <a:off x="6096000" y="0"/>
            <a:ext cx="6096000" cy="6858000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1E2E2B-9894-47B1-9E90-5903354B2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74" y="277647"/>
            <a:ext cx="3754986" cy="555729"/>
          </a:xfrm>
        </p:spPr>
        <p:txBody>
          <a:bodyPr vert="horz" wrap="square" lIns="0" tIns="0" rIns="0" bIns="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Requirements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ABC1293-2954-2C40-A114-FA4637C6F8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209" y="833376"/>
            <a:ext cx="5864087" cy="5398461"/>
          </a:xfrm>
        </p:spPr>
        <p:txBody>
          <a:bodyPr vert="horz" lIns="0" tIns="0" rIns="0" bIns="0" rtlCol="0" anchor="t">
            <a:no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Calibri Light"/>
              </a:rPr>
              <a:t>Fraud detection management plays a crucial role for app.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Calibri Light"/>
              </a:rPr>
              <a:t>Cost is a crucial consideration up until the point at which study income is generated.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Calibri Light"/>
              </a:rPr>
              <a:t>We welcome both cloud-based and off-cloud solutions.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>
              <a:cs typeface="Calibri Light"/>
            </a:endParaRPr>
          </a:p>
          <a:p>
            <a:pPr>
              <a:lnSpc>
                <a:spcPct val="100000"/>
              </a:lnSpc>
            </a:pPr>
            <a:r>
              <a:rPr lang="en-US" b="1" dirty="0">
                <a:cs typeface="Calibri Light"/>
              </a:rPr>
              <a:t>Nice to have: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i="1" dirty="0">
                <a:cs typeface="Calibri Light"/>
              </a:rPr>
              <a:t>The chat box for the help should open.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i="1" dirty="0">
                <a:effectLst/>
              </a:rPr>
              <a:t>Loyalty program implies acquiring coins/points by performing various activities by app users. Users can then use accumulated coins/points during the payment process.</a:t>
            </a:r>
            <a:br>
              <a:rPr lang="en-IN" i="1" dirty="0">
                <a:effectLst/>
              </a:rPr>
            </a:br>
            <a:r>
              <a:rPr lang="en-IN" b="1" i="1" dirty="0">
                <a:effectLst/>
              </a:rPr>
              <a:t>Each registered user is automatically registered in the loyalty program.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i="1" dirty="0">
                <a:cs typeface="Calibri Light"/>
              </a:rPr>
              <a:t>Three loyalty tiers are available to application users: Silver, Gold, and Platinum.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i="1" dirty="0">
                <a:cs typeface="Calibri Light"/>
              </a:rPr>
              <a:t>Cashback management allows admin users to view and manage the amount of cashbacks that application users receive when they use certain types of Bank cards.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786658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B1A04-149F-483B-9C36-B2E8E6079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6701" y="2875002"/>
            <a:ext cx="4545749" cy="1107996"/>
          </a:xfrm>
        </p:spPr>
        <p:txBody>
          <a:bodyPr/>
          <a:lstStyle/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510529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ED50085A-FB2F-4015-BC73-8FF48DDE4CAC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8718"/>
            <a:ext cx="12192000" cy="6886718"/>
          </a:xfr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4B79961F-CA47-4DBE-8EFB-66D12F203DAC}"/>
              </a:ext>
            </a:extLst>
          </p:cNvPr>
          <p:cNvSpPr/>
          <p:nvPr/>
        </p:nvSpPr>
        <p:spPr bwMode="auto">
          <a:xfrm>
            <a:off x="636608" y="854634"/>
            <a:ext cx="6134567" cy="5249861"/>
          </a:xfrm>
          <a:prstGeom prst="rect">
            <a:avLst/>
          </a:prstGeom>
          <a:solidFill>
            <a:schemeClr val="accent2">
              <a:alpha val="65000"/>
            </a:schemeClr>
          </a:solidFill>
          <a:ln>
            <a:noFill/>
          </a:ln>
          <a:effectLst/>
        </p:spPr>
        <p:txBody>
          <a:bodyPr wrap="square" lIns="0" tIns="0" rIns="0" bIns="0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DE4389-AB25-4700-9458-20BE18A36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468" y="1335829"/>
            <a:ext cx="3024846" cy="615553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4000" b="1">
                <a:latin typeface="+mn-lt"/>
              </a:rPr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029847-8EF5-41DA-A854-96AE86F3DF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4149" y="1920245"/>
            <a:ext cx="498928" cy="321627"/>
          </a:xfrm>
        </p:spPr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AC068AE-CB6D-4360-B396-98C64103FF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4149" y="2449947"/>
            <a:ext cx="498928" cy="321627"/>
          </a:xfrm>
        </p:spPr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3C6618E-CE6F-4510-AFC0-3C9DA7DBEC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4149" y="2983305"/>
            <a:ext cx="498928" cy="321627"/>
          </a:xfrm>
        </p:spPr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01AB42-580A-48E8-9873-B2FA3D3F4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4149" y="3516663"/>
            <a:ext cx="498928" cy="321627"/>
          </a:xfrm>
        </p:spPr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32991CC-6FDD-4B01-AFC4-2B087D37F0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559" y="4050021"/>
            <a:ext cx="498928" cy="321627"/>
          </a:xfrm>
        </p:spPr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AFD2537-5F1D-42D6-80E5-F0F700AF43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4149" y="4579331"/>
            <a:ext cx="498928" cy="321627"/>
          </a:xfrm>
        </p:spPr>
        <p:txBody>
          <a:bodyPr/>
          <a:lstStyle/>
          <a:p>
            <a:r>
              <a:rPr lang="en-US"/>
              <a:t>06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D9806AB-5574-49F3-B4BD-9684B4AAFC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66440" y="1920245"/>
            <a:ext cx="4656807" cy="321627"/>
          </a:xfrm>
        </p:spPr>
        <p:txBody>
          <a:bodyPr/>
          <a:lstStyle/>
          <a:p>
            <a:r>
              <a:rPr lang="en-US" b="1">
                <a:cs typeface="Calibri"/>
              </a:rPr>
              <a:t>Architectural Kata</a:t>
            </a:r>
            <a:r>
              <a:rPr lang="en-US" b="1">
                <a:effectLst/>
                <a:cs typeface="Calibri"/>
              </a:rPr>
              <a:t> Introduction – </a:t>
            </a:r>
            <a:r>
              <a:rPr lang="en-US" b="1">
                <a:cs typeface="Calibri"/>
              </a:rPr>
              <a:t>5 min.</a:t>
            </a:r>
            <a:endParaRPr lang="en-US" b="1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C0C2B30-FC04-4B9A-AF6B-7B79651335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66440" y="2449947"/>
            <a:ext cx="4554537" cy="321627"/>
          </a:xfrm>
        </p:spPr>
        <p:txBody>
          <a:bodyPr/>
          <a:lstStyle/>
          <a:p>
            <a:r>
              <a:rPr lang="en-US" b="1">
                <a:effectLst/>
                <a:cs typeface="Calibri"/>
              </a:rPr>
              <a:t>Meet &amp; Greet – 5 </a:t>
            </a:r>
            <a:r>
              <a:rPr lang="en-US" b="1">
                <a:cs typeface="Calibri"/>
              </a:rPr>
              <a:t>min.</a:t>
            </a:r>
            <a:endParaRPr lang="en-US" b="1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D44A095-AD86-44EE-B010-3B1432110F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66440" y="2983305"/>
            <a:ext cx="4554537" cy="321627"/>
          </a:xfrm>
        </p:spPr>
        <p:txBody>
          <a:bodyPr/>
          <a:lstStyle/>
          <a:p>
            <a:r>
              <a:rPr lang="en-US" b="1">
                <a:effectLst/>
                <a:cs typeface="Calibri"/>
              </a:rPr>
              <a:t>Kata Topic – 20 </a:t>
            </a:r>
            <a:r>
              <a:rPr lang="en-US" b="1">
                <a:cs typeface="Calibri"/>
              </a:rPr>
              <a:t>min.</a:t>
            </a:r>
            <a:endParaRPr lang="en-US" b="1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916A3D7-749F-4CE6-A188-E5DC89081F1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66440" y="3516663"/>
            <a:ext cx="4554537" cy="321627"/>
          </a:xfrm>
        </p:spPr>
        <p:txBody>
          <a:bodyPr/>
          <a:lstStyle/>
          <a:p>
            <a:r>
              <a:rPr lang="en-US" b="1">
                <a:effectLst/>
                <a:cs typeface="Calibri"/>
              </a:rPr>
              <a:t>Clarifications – 10 </a:t>
            </a:r>
            <a:r>
              <a:rPr lang="en-US" b="1">
                <a:cs typeface="Calibri"/>
              </a:rPr>
              <a:t>min.</a:t>
            </a:r>
            <a:endParaRPr lang="en-US" b="1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2273422-ABD0-4A2E-8DBA-D10C62F051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570850" y="4050021"/>
            <a:ext cx="3347379" cy="321627"/>
          </a:xfrm>
        </p:spPr>
        <p:txBody>
          <a:bodyPr/>
          <a:lstStyle/>
          <a:p>
            <a:r>
              <a:rPr lang="en-US" b="1">
                <a:effectLst/>
                <a:cs typeface="Calibri"/>
              </a:rPr>
              <a:t>Kata Practice rooms – 2 </a:t>
            </a:r>
            <a:r>
              <a:rPr lang="en-US" b="1">
                <a:cs typeface="Calibri"/>
              </a:rPr>
              <a:t>hr.</a:t>
            </a:r>
            <a:endParaRPr lang="en-US" b="1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A5AB857-E8EC-4391-A95C-6BE6E7AA65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566441" y="4579331"/>
            <a:ext cx="4656806" cy="321627"/>
          </a:xfrm>
        </p:spPr>
        <p:txBody>
          <a:bodyPr/>
          <a:lstStyle/>
          <a:p>
            <a:r>
              <a:rPr lang="en-US" b="1">
                <a:effectLst/>
                <a:cs typeface="Calibri"/>
              </a:rPr>
              <a:t>Kata Presentation</a:t>
            </a:r>
            <a:r>
              <a:rPr lang="en-US" b="1">
                <a:cs typeface="Calibri"/>
              </a:rPr>
              <a:t> </a:t>
            </a:r>
            <a:r>
              <a:rPr lang="en-US" b="1">
                <a:effectLst/>
                <a:cs typeface="Calibri"/>
              </a:rPr>
              <a:t> – 2 </a:t>
            </a:r>
            <a:r>
              <a:rPr lang="en-US" b="1">
                <a:cs typeface="Calibri"/>
              </a:rPr>
              <a:t>hr.</a:t>
            </a:r>
            <a:endParaRPr lang="en-US" b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CEE64C-B30A-4EEF-8A22-2F2872692E8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17363" y="7063731"/>
            <a:ext cx="274637" cy="225425"/>
          </a:xfrm>
          <a:prstGeom prst="rect">
            <a:avLst/>
          </a:prstGeom>
        </p:spPr>
        <p:txBody>
          <a:bodyPr/>
          <a:lstStyle/>
          <a:p>
            <a:fld id="{1CAE38ED-E0E5-4487-9F36-5D8644E2FD21}" type="slidenum">
              <a:rPr lang="en-US" b="1" smtClean="0"/>
              <a:pPr/>
              <a:t>2</a:t>
            </a:fld>
            <a:endParaRPr lang="en-US" b="1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E815D31-0A10-4209-97BD-A4268B8930AA}"/>
              </a:ext>
            </a:extLst>
          </p:cNvPr>
          <p:cNvCxnSpPr>
            <a:cxnSpLocks/>
          </p:cNvCxnSpPr>
          <p:nvPr/>
        </p:nvCxnSpPr>
        <p:spPr>
          <a:xfrm>
            <a:off x="239496" y="1643606"/>
            <a:ext cx="0" cy="41148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99BD8F11-674A-4DE2-94FD-01AFFD9975EB}"/>
              </a:ext>
            </a:extLst>
          </p:cNvPr>
          <p:cNvSpPr txBox="1">
            <a:spLocks/>
          </p:cNvSpPr>
          <p:nvPr/>
        </p:nvSpPr>
        <p:spPr>
          <a:xfrm>
            <a:off x="834149" y="5637951"/>
            <a:ext cx="498928" cy="3216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r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08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A1F1EE8B-5828-4B78-9EEA-48BE8102308D}"/>
              </a:ext>
            </a:extLst>
          </p:cNvPr>
          <p:cNvSpPr txBox="1">
            <a:spLocks/>
          </p:cNvSpPr>
          <p:nvPr/>
        </p:nvSpPr>
        <p:spPr>
          <a:xfrm>
            <a:off x="1566440" y="5637951"/>
            <a:ext cx="5041507" cy="3216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Winner and Runner-up announcement (offline)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614EB52D-7464-465C-A596-3BEC4D225F3D}"/>
              </a:ext>
            </a:extLst>
          </p:cNvPr>
          <p:cNvSpPr txBox="1">
            <a:spLocks/>
          </p:cNvSpPr>
          <p:nvPr/>
        </p:nvSpPr>
        <p:spPr>
          <a:xfrm>
            <a:off x="834149" y="5108641"/>
            <a:ext cx="498928" cy="3216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r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07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CC902064-F12C-48A5-8869-0CF1A81D52B0}"/>
              </a:ext>
            </a:extLst>
          </p:cNvPr>
          <p:cNvSpPr txBox="1">
            <a:spLocks/>
          </p:cNvSpPr>
          <p:nvPr/>
        </p:nvSpPr>
        <p:spPr>
          <a:xfrm>
            <a:off x="1566440" y="5108641"/>
            <a:ext cx="5041507" cy="3216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cs typeface="Calibri"/>
              </a:rPr>
              <a:t>Retro – 10 min.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056891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083E6E1-6918-42E3-B1C4-C2F8B17B946C}"/>
              </a:ext>
            </a:extLst>
          </p:cNvPr>
          <p:cNvSpPr txBox="1"/>
          <p:nvPr/>
        </p:nvSpPr>
        <p:spPr>
          <a:xfrm>
            <a:off x="6791784" y="1248438"/>
            <a:ext cx="5079016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u="sng">
                <a:solidFill>
                  <a:srgbClr val="333333"/>
                </a:solidFill>
                <a:latin typeface="Karla"/>
              </a:rPr>
              <a:t>Why Kata ???</a:t>
            </a:r>
            <a:endParaRPr lang="en-US">
              <a:solidFill>
                <a:srgbClr val="222222"/>
              </a:solidFill>
              <a:latin typeface="Calibri"/>
              <a:cs typeface="Calibri"/>
            </a:endParaRPr>
          </a:p>
          <a:p>
            <a:endParaRPr lang="en-US" sz="2000">
              <a:solidFill>
                <a:srgbClr val="333333"/>
              </a:solidFill>
              <a:latin typeface="Karla"/>
            </a:endParaRPr>
          </a:p>
          <a:p>
            <a:r>
              <a:rPr lang="en-US" sz="2000">
                <a:solidFill>
                  <a:srgbClr val="333333"/>
                </a:solidFill>
                <a:latin typeface="Karla"/>
              </a:rPr>
              <a:t>"How do we get great designers? Great designers design, of course." </a:t>
            </a:r>
            <a:r>
              <a:rPr lang="en-US" sz="2000" i="1">
                <a:solidFill>
                  <a:srgbClr val="333333"/>
                </a:solidFill>
                <a:latin typeface="Karla"/>
              </a:rPr>
              <a:t>Fred Brooks</a:t>
            </a:r>
            <a:r>
              <a:rPr lang="en-US" sz="2000">
                <a:solidFill>
                  <a:srgbClr val="333333"/>
                </a:solidFill>
                <a:latin typeface="Karla"/>
              </a:rPr>
              <a:t> </a:t>
            </a:r>
            <a:endParaRPr lang="en-US" sz="2000">
              <a:cs typeface="Calibri"/>
            </a:endParaRPr>
          </a:p>
          <a:p>
            <a:endParaRPr lang="en-US" sz="2000">
              <a:solidFill>
                <a:srgbClr val="333333"/>
              </a:solidFill>
              <a:latin typeface="Karla"/>
            </a:endParaRPr>
          </a:p>
          <a:p>
            <a:endParaRPr lang="en-US" sz="2000">
              <a:solidFill>
                <a:srgbClr val="333333"/>
              </a:solidFill>
              <a:latin typeface="Karla"/>
            </a:endParaRPr>
          </a:p>
          <a:p>
            <a:r>
              <a:rPr lang="en-US" sz="2000">
                <a:solidFill>
                  <a:srgbClr val="333333"/>
                </a:solidFill>
                <a:latin typeface="Karla"/>
              </a:rPr>
              <a:t>"So how are we supposed to get great architects, if they only get the chance to architect fewer than a half-dozen times in their career?" </a:t>
            </a:r>
            <a:r>
              <a:rPr lang="en-US" sz="2000" i="1">
                <a:solidFill>
                  <a:srgbClr val="333333"/>
                </a:solidFill>
                <a:latin typeface="Karla"/>
              </a:rPr>
              <a:t>Ted </a:t>
            </a:r>
            <a:r>
              <a:rPr lang="en-US" sz="2000" i="1" err="1">
                <a:solidFill>
                  <a:srgbClr val="333333"/>
                </a:solidFill>
                <a:latin typeface="Karla"/>
              </a:rPr>
              <a:t>Neward</a:t>
            </a:r>
            <a:r>
              <a:rPr lang="en-US" sz="2000" i="1">
                <a:solidFill>
                  <a:srgbClr val="333333"/>
                </a:solidFill>
                <a:latin typeface="Karla"/>
              </a:rPr>
              <a:t> </a:t>
            </a:r>
            <a:endParaRPr lang="en-US" i="1">
              <a:cs typeface="Calibri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B327DEEC-C8CB-4305-A3DD-5CC4B8554DFA}"/>
              </a:ext>
            </a:extLst>
          </p:cNvPr>
          <p:cNvSpPr txBox="1"/>
          <p:nvPr/>
        </p:nvSpPr>
        <p:spPr>
          <a:xfrm>
            <a:off x="733626" y="4954492"/>
            <a:ext cx="4987634" cy="984885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spc="100" err="1">
                <a:solidFill>
                  <a:schemeClr val="bg1"/>
                </a:solidFill>
                <a:latin typeface="Calibri Light"/>
                <a:cs typeface="Calibri Light"/>
              </a:rPr>
              <a:t>EngX</a:t>
            </a:r>
            <a:r>
              <a:rPr lang="en-US" sz="3200" spc="100">
                <a:solidFill>
                  <a:schemeClr val="bg1"/>
                </a:solidFill>
                <a:latin typeface="Calibri Light"/>
                <a:cs typeface="Calibri Light"/>
              </a:rPr>
              <a:t> Culture: When “Good Enough” is Not Enough </a:t>
            </a:r>
            <a:endParaRPr lang="en-US" sz="28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B15EE-D82C-443B-A0F9-A1B4EFE48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51" y="1308908"/>
            <a:ext cx="5332778" cy="5396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6DF454-4B9C-9168-FA1E-66CF410CD546}"/>
              </a:ext>
            </a:extLst>
          </p:cNvPr>
          <p:cNvSpPr txBox="1"/>
          <p:nvPr/>
        </p:nvSpPr>
        <p:spPr>
          <a:xfrm>
            <a:off x="461058" y="2438401"/>
            <a:ext cx="6109504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pc="10">
                <a:solidFill>
                  <a:schemeClr val="bg1"/>
                </a:solidFill>
              </a:rPr>
              <a:t>A 360-degree transformation framework that is aimed at improving the performance and culture of engineering by adopting best practices in Agile, design, development, and testing. It brings a shift left approaches &amp; DevOps culture in our daily work-life. Our Engineering Excellence (</a:t>
            </a:r>
            <a:r>
              <a:rPr lang="en-US" spc="10" err="1">
                <a:solidFill>
                  <a:schemeClr val="bg1"/>
                </a:solidFill>
              </a:rPr>
              <a:t>EngX</a:t>
            </a:r>
            <a:r>
              <a:rPr lang="en-US" spc="10">
                <a:solidFill>
                  <a:schemeClr val="bg1"/>
                </a:solidFill>
              </a:rPr>
              <a:t>) practices, activities, and experts are there to guide </a:t>
            </a:r>
            <a:r>
              <a:rPr lang="en-US" spc="10" err="1">
                <a:solidFill>
                  <a:schemeClr val="bg1"/>
                </a:solidFill>
              </a:rPr>
              <a:t>EPAMers</a:t>
            </a:r>
            <a:r>
              <a:rPr lang="en-US" spc="10">
                <a:solidFill>
                  <a:schemeClr val="bg1"/>
                </a:solidFill>
              </a:rPr>
              <a:t> to learn and help achieve delivery excellence and time-to-value for our customers. </a:t>
            </a:r>
            <a:endParaRPr lang="en-US" spc="1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3554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EF991-B4D8-4098-AE90-BB369B9CB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851724"/>
            <a:ext cx="2193402" cy="923330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Kata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F95388-65FE-4B88-9467-7DE52DCE87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1" y="2631792"/>
            <a:ext cx="4624086" cy="1594413"/>
          </a:xfrm>
        </p:spPr>
        <p:txBody>
          <a:bodyPr/>
          <a:lstStyle/>
          <a:p>
            <a:pPr algn="just"/>
            <a:r>
              <a:rPr lang="en-US"/>
              <a:t>"Kata" is a Japanese word usually used in martial arts for practicing various patterns either alone or in smaller groups to memorize and attain perfection.</a:t>
            </a:r>
          </a:p>
        </p:txBody>
      </p:sp>
      <p:pic>
        <p:nvPicPr>
          <p:cNvPr id="4" name="Picture Placeholder 10">
            <a:extLst>
              <a:ext uri="{FF2B5EF4-FFF2-40B4-BE49-F238E27FC236}">
                <a16:creationId xmlns:a16="http://schemas.microsoft.com/office/drawing/2014/main" id="{E9899B27-3AB3-416E-93BA-1BAC5FA350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95537" y="851724"/>
            <a:ext cx="5674639" cy="5154551"/>
          </a:xfrm>
          <a:prstGeom prst="rect">
            <a:avLst/>
          </a:prstGeom>
          <a:ln w="44450" cap="rnd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49743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oup of people sitting around a table playing a board game&#10;&#10;Description automatically generated">
            <a:extLst>
              <a:ext uri="{FF2B5EF4-FFF2-40B4-BE49-F238E27FC236}">
                <a16:creationId xmlns:a16="http://schemas.microsoft.com/office/drawing/2014/main" id="{B18185CA-0C31-44F3-8F9E-BF7CBC909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5" r="38875"/>
          <a:stretch/>
        </p:blipFill>
        <p:spPr>
          <a:xfrm>
            <a:off x="7650860" y="856533"/>
            <a:ext cx="4344365" cy="488740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FDC178-4EE9-4EEC-99E5-90BBE2C910CD}"/>
              </a:ext>
            </a:extLst>
          </p:cNvPr>
          <p:cNvSpPr/>
          <p:nvPr/>
        </p:nvSpPr>
        <p:spPr>
          <a:xfrm>
            <a:off x="217939" y="1291349"/>
            <a:ext cx="6983444" cy="487217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algn="just">
              <a:spcBef>
                <a:spcPts val="600"/>
              </a:spcBef>
            </a:pPr>
            <a:r>
              <a:rPr lang="en-US">
                <a:solidFill>
                  <a:schemeClr val="bg1"/>
                </a:solidFill>
                <a:cs typeface="Calibri Light"/>
              </a:rPr>
              <a:t>Architectural Katas are intended as a </a:t>
            </a:r>
            <a:r>
              <a:rPr lang="en-US" b="1">
                <a:solidFill>
                  <a:schemeClr val="bg1"/>
                </a:solidFill>
                <a:cs typeface="Calibri Light"/>
              </a:rPr>
              <a:t>small-group</a:t>
            </a:r>
            <a:r>
              <a:rPr lang="en-US">
                <a:solidFill>
                  <a:schemeClr val="bg1"/>
                </a:solidFill>
                <a:cs typeface="Calibri Light"/>
              </a:rPr>
              <a:t> (pizza teams i.e. 4-8 people) </a:t>
            </a:r>
            <a:r>
              <a:rPr lang="en-US" b="1">
                <a:solidFill>
                  <a:schemeClr val="bg1"/>
                </a:solidFill>
                <a:cs typeface="Calibri Light"/>
              </a:rPr>
              <a:t>exercise</a:t>
            </a:r>
            <a:r>
              <a:rPr lang="en-US">
                <a:solidFill>
                  <a:schemeClr val="bg1"/>
                </a:solidFill>
                <a:cs typeface="Calibri Light"/>
              </a:rPr>
              <a:t>, usually as part of a larger group (4-10 groups are ideal). </a:t>
            </a:r>
            <a:endParaRPr lang="en-US">
              <a:solidFill>
                <a:schemeClr val="bg1"/>
              </a:solidFill>
              <a:cs typeface="Calibri Light" panose="020F0302020204030204" pitchFamily="34" charset="0"/>
            </a:endParaRPr>
          </a:p>
          <a:p>
            <a:pPr algn="just">
              <a:spcBef>
                <a:spcPts val="600"/>
              </a:spcBef>
            </a:pPr>
            <a:endParaRPr lang="en-US">
              <a:solidFill>
                <a:schemeClr val="bg1"/>
              </a:solidFill>
              <a:cs typeface="Calibri Light" panose="020F0302020204030204" pitchFamily="34" charset="0"/>
            </a:endParaRPr>
          </a:p>
          <a:p>
            <a:pPr algn="just">
              <a:spcBef>
                <a:spcPts val="600"/>
              </a:spcBef>
            </a:pPr>
            <a:r>
              <a:rPr lang="en-US">
                <a:solidFill>
                  <a:schemeClr val="bg1"/>
                </a:solidFill>
                <a:cs typeface="Calibri Light"/>
              </a:rPr>
              <a:t>A </a:t>
            </a:r>
            <a:r>
              <a:rPr lang="en-US" b="1">
                <a:solidFill>
                  <a:schemeClr val="bg1"/>
                </a:solidFill>
                <a:cs typeface="Calibri Light"/>
              </a:rPr>
              <a:t>Moderator</a:t>
            </a:r>
            <a:r>
              <a:rPr lang="en-US">
                <a:solidFill>
                  <a:schemeClr val="bg1"/>
                </a:solidFill>
                <a:cs typeface="Calibri Light"/>
              </a:rPr>
              <a:t> keeps track of time, provide Kata and acts as the facilitator for the exercise.</a:t>
            </a:r>
          </a:p>
          <a:p>
            <a:pPr algn="just">
              <a:spcBef>
                <a:spcPts val="600"/>
              </a:spcBef>
            </a:pPr>
            <a:endParaRPr lang="en-US">
              <a:solidFill>
                <a:schemeClr val="bg1"/>
              </a:solidFill>
              <a:cs typeface="Calibri Light" panose="020F0302020204030204" pitchFamily="34" charset="0"/>
            </a:endParaRPr>
          </a:p>
          <a:p>
            <a:pPr algn="just">
              <a:spcBef>
                <a:spcPts val="600"/>
              </a:spcBef>
            </a:pPr>
            <a:r>
              <a:rPr lang="en-US">
                <a:solidFill>
                  <a:schemeClr val="bg1"/>
                </a:solidFill>
                <a:cs typeface="Calibri Light"/>
              </a:rPr>
              <a:t>The groups are given a kata (in many ways, an RFP–Request For Proposal) that needs a solution. The project team meets for a while, </a:t>
            </a:r>
            <a:r>
              <a:rPr lang="en-US" b="1">
                <a:solidFill>
                  <a:schemeClr val="bg1"/>
                </a:solidFill>
                <a:cs typeface="Calibri Light"/>
              </a:rPr>
              <a:t>discovers requirements </a:t>
            </a:r>
            <a:r>
              <a:rPr lang="en-US">
                <a:solidFill>
                  <a:schemeClr val="bg1"/>
                </a:solidFill>
                <a:cs typeface="Calibri Light"/>
              </a:rPr>
              <a:t>that aren’t in the original proposal by </a:t>
            </a:r>
            <a:r>
              <a:rPr lang="en-US" b="1">
                <a:solidFill>
                  <a:schemeClr val="bg1"/>
                </a:solidFill>
                <a:cs typeface="Calibri Light"/>
              </a:rPr>
              <a:t>asking questions </a:t>
            </a:r>
            <a:r>
              <a:rPr lang="en-US">
                <a:solidFill>
                  <a:schemeClr val="bg1"/>
                </a:solidFill>
                <a:cs typeface="Calibri Light"/>
              </a:rPr>
              <a:t>of the “customer” (the Moderator), </a:t>
            </a:r>
            <a:r>
              <a:rPr lang="en-US" b="1">
                <a:solidFill>
                  <a:schemeClr val="bg1"/>
                </a:solidFill>
                <a:cs typeface="Calibri Light"/>
              </a:rPr>
              <a:t>discusses technology options </a:t>
            </a:r>
            <a:r>
              <a:rPr lang="en-US">
                <a:solidFill>
                  <a:schemeClr val="bg1"/>
                </a:solidFill>
                <a:cs typeface="Calibri Light"/>
              </a:rPr>
              <a:t>that could work, and </a:t>
            </a:r>
            <a:r>
              <a:rPr lang="en-US" b="1">
                <a:solidFill>
                  <a:schemeClr val="bg1"/>
                </a:solidFill>
                <a:cs typeface="Calibri Light"/>
              </a:rPr>
              <a:t>sketches out </a:t>
            </a:r>
            <a:r>
              <a:rPr lang="en-US">
                <a:solidFill>
                  <a:schemeClr val="bg1"/>
                </a:solidFill>
                <a:cs typeface="Calibri Light"/>
              </a:rPr>
              <a:t>a rough </a:t>
            </a:r>
            <a:r>
              <a:rPr lang="en-US" b="1">
                <a:solidFill>
                  <a:schemeClr val="bg1"/>
                </a:solidFill>
                <a:cs typeface="Calibri Light"/>
              </a:rPr>
              <a:t>vision</a:t>
            </a:r>
            <a:r>
              <a:rPr lang="en-US">
                <a:solidFill>
                  <a:schemeClr val="bg1"/>
                </a:solidFill>
                <a:cs typeface="Calibri Light"/>
              </a:rPr>
              <a:t> of what the </a:t>
            </a:r>
            <a:r>
              <a:rPr lang="en-US" b="1">
                <a:solidFill>
                  <a:schemeClr val="bg1"/>
                </a:solidFill>
                <a:cs typeface="Calibri Light"/>
              </a:rPr>
              <a:t>solution</a:t>
            </a:r>
            <a:r>
              <a:rPr lang="en-US">
                <a:solidFill>
                  <a:schemeClr val="bg1"/>
                </a:solidFill>
                <a:cs typeface="Calibri Light"/>
              </a:rPr>
              <a:t> could look like. </a:t>
            </a:r>
            <a:endParaRPr lang="en-US">
              <a:solidFill>
                <a:schemeClr val="bg1"/>
              </a:solidFill>
              <a:cs typeface="Calibri Light" panose="020F0302020204030204" pitchFamily="34" charset="0"/>
            </a:endParaRPr>
          </a:p>
          <a:p>
            <a:pPr algn="just">
              <a:spcBef>
                <a:spcPts val="600"/>
              </a:spcBef>
            </a:pPr>
            <a:endParaRPr lang="en-US">
              <a:solidFill>
                <a:schemeClr val="bg1"/>
              </a:solidFill>
              <a:cs typeface="Calibri Light" panose="020F0302020204030204" pitchFamily="34" charset="0"/>
            </a:endParaRPr>
          </a:p>
          <a:p>
            <a:pPr algn="just">
              <a:spcBef>
                <a:spcPts val="600"/>
              </a:spcBef>
            </a:pPr>
            <a:r>
              <a:rPr lang="en-US">
                <a:solidFill>
                  <a:schemeClr val="bg1"/>
                </a:solidFill>
                <a:cs typeface="Calibri Light"/>
              </a:rPr>
              <a:t>Then, after they’ve discussed for a while, the </a:t>
            </a:r>
            <a:r>
              <a:rPr lang="en-US" b="1">
                <a:solidFill>
                  <a:schemeClr val="bg1"/>
                </a:solidFill>
                <a:cs typeface="Calibri Light"/>
              </a:rPr>
              <a:t>project team </a:t>
            </a:r>
            <a:r>
              <a:rPr lang="en-US">
                <a:solidFill>
                  <a:schemeClr val="bg1"/>
                </a:solidFill>
                <a:cs typeface="Calibri Light"/>
              </a:rPr>
              <a:t>must </a:t>
            </a:r>
            <a:r>
              <a:rPr lang="en-US" b="1">
                <a:solidFill>
                  <a:schemeClr val="bg1"/>
                </a:solidFill>
                <a:cs typeface="Calibri Light"/>
              </a:rPr>
              <a:t>present</a:t>
            </a:r>
            <a:r>
              <a:rPr lang="en-US">
                <a:solidFill>
                  <a:schemeClr val="bg1"/>
                </a:solidFill>
                <a:cs typeface="Calibri Light"/>
              </a:rPr>
              <a:t> their </a:t>
            </a:r>
            <a:r>
              <a:rPr lang="en-US" b="1">
                <a:solidFill>
                  <a:schemeClr val="bg1"/>
                </a:solidFill>
                <a:cs typeface="Calibri Light"/>
              </a:rPr>
              <a:t>solution</a:t>
            </a:r>
            <a:r>
              <a:rPr lang="en-US">
                <a:solidFill>
                  <a:schemeClr val="bg1"/>
                </a:solidFill>
                <a:cs typeface="Calibri Light"/>
              </a:rPr>
              <a:t> to the other project teams in the room, and </a:t>
            </a:r>
            <a:r>
              <a:rPr lang="en-US" b="1">
                <a:solidFill>
                  <a:schemeClr val="bg1"/>
                </a:solidFill>
                <a:cs typeface="Calibri Light"/>
              </a:rPr>
              <a:t>answer challenges </a:t>
            </a:r>
            <a:r>
              <a:rPr lang="en-US">
                <a:solidFill>
                  <a:schemeClr val="bg1"/>
                </a:solidFill>
                <a:cs typeface="Calibri Light"/>
              </a:rPr>
              <a:t>(in the form of hard-but-fair questions) from the other project teams. 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77521E-B491-41DF-AAD3-2AF3945D4CB6}"/>
              </a:ext>
            </a:extLst>
          </p:cNvPr>
          <p:cNvSpPr txBox="1">
            <a:spLocks/>
          </p:cNvSpPr>
          <p:nvPr/>
        </p:nvSpPr>
        <p:spPr>
          <a:xfrm>
            <a:off x="252664" y="0"/>
            <a:ext cx="2193402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i="0" kern="120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6000">
                <a:solidFill>
                  <a:schemeClr val="accent2"/>
                </a:solidFill>
              </a:rPr>
              <a:t>Kata</a:t>
            </a:r>
          </a:p>
        </p:txBody>
      </p:sp>
    </p:spTree>
    <p:extLst>
      <p:ext uri="{BB962C8B-B14F-4D97-AF65-F5344CB8AC3E}">
        <p14:creationId xmlns:p14="http://schemas.microsoft.com/office/powerpoint/2010/main" val="3267320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BA8BB68-14CF-BD41-B893-0AFA603CD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73" y="340712"/>
            <a:ext cx="5518450" cy="673466"/>
          </a:xfrm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1" i="0" kern="120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Approach to build the best Kata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A63EA733-90A9-4C7D-82DB-D6E8AF9FB9B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solidFill>
            <a:srgbClr val="222222"/>
          </a:solidFill>
        </p:spPr>
        <p:txBody>
          <a:bodyPr/>
          <a:lstStyle/>
          <a:p>
            <a:endParaRPr lang="en-US"/>
          </a:p>
        </p:txBody>
      </p:sp>
      <p:pic>
        <p:nvPicPr>
          <p:cNvPr id="23" name="Image" descr="Image">
            <a:extLst>
              <a:ext uri="{FF2B5EF4-FFF2-40B4-BE49-F238E27FC236}">
                <a16:creationId xmlns:a16="http://schemas.microsoft.com/office/drawing/2014/main" id="{CD484AFB-A66F-4450-865B-C10FA3A1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407" y="67537"/>
            <a:ext cx="5169408" cy="6688931"/>
          </a:xfrm>
          <a:prstGeom prst="rect">
            <a:avLst/>
          </a:prstGeom>
          <a:ln w="12700">
            <a:solidFill>
              <a:schemeClr val="accent1"/>
            </a:solidFill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AB2D85DC-7E89-4CC5-B7CA-296D234CEFE2}"/>
              </a:ext>
            </a:extLst>
          </p:cNvPr>
          <p:cNvSpPr txBox="1">
            <a:spLocks/>
          </p:cNvSpPr>
          <p:nvPr/>
        </p:nvSpPr>
        <p:spPr>
          <a:xfrm>
            <a:off x="63661" y="1014178"/>
            <a:ext cx="6032337" cy="505108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cs typeface="Calibri"/>
              </a:rPr>
              <a:t>Understand the Problem!!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cs typeface="Calibri"/>
              </a:rPr>
              <a:t>Ask Questions, Get the clarifications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cs typeface="Calibri"/>
              </a:rPr>
              <a:t>Brainstorm with the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cs typeface="Calibri"/>
              </a:rPr>
              <a:t>Develop your solution and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cs typeface="Calibri"/>
              </a:rPr>
              <a:t>Call out Assumptions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cs typeface="Calibri"/>
              </a:rPr>
              <a:t>Present it as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cs typeface="Calibri"/>
              </a:rPr>
              <a:t>a draw.io diagrams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cs typeface="Calibri"/>
              </a:rPr>
              <a:t>images of you pen &amp; pencil diagrams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cs typeface="Calibri"/>
              </a:rPr>
              <a:t>Any other visualization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cs typeface="Calibri"/>
              </a:rPr>
              <a:t>Use AI tools for solutioning </a:t>
            </a:r>
            <a:r>
              <a:rPr lang="en-US" sz="1800" b="1" dirty="0">
                <a:highlight>
                  <a:srgbClr val="FFFF00"/>
                </a:highlight>
                <a:cs typeface="Calibri"/>
              </a:rPr>
              <a:t>(compliant - EPAM policies)</a:t>
            </a:r>
            <a:endParaRPr lang="en-US" sz="2000" b="1" dirty="0">
              <a:highlight>
                <a:srgbClr val="FFFF00"/>
              </a:highlight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cs typeface="Calibri"/>
              </a:rPr>
              <a:t>Not Expecting a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cs typeface="Calibri"/>
              </a:rPr>
              <a:t>You get 15mins for the presentation + 5 mins for questions</a:t>
            </a:r>
          </a:p>
        </p:txBody>
      </p:sp>
    </p:spTree>
    <p:extLst>
      <p:ext uri="{BB962C8B-B14F-4D97-AF65-F5344CB8AC3E}">
        <p14:creationId xmlns:p14="http://schemas.microsoft.com/office/powerpoint/2010/main" val="1385940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BA8BB68-14CF-BD41-B893-0AFA603CD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564" y="221442"/>
            <a:ext cx="5518450" cy="673466"/>
          </a:xfrm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/>
              <a:t>Consideration</a:t>
            </a:r>
            <a:endParaRPr lang="en-US" sz="3200" b="1" i="0" kern="1200">
              <a:latin typeface="Calibri Light" panose="020F03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A63EA733-90A9-4C7D-82DB-D6E8AF9FB9B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solidFill>
            <a:srgbClr val="222222"/>
          </a:solidFill>
        </p:spPr>
        <p:txBody>
          <a:bodyPr/>
          <a:lstStyle/>
          <a:p>
            <a:endParaRPr lang="en-US"/>
          </a:p>
        </p:txBody>
      </p:sp>
      <p:pic>
        <p:nvPicPr>
          <p:cNvPr id="23" name="Image" descr="Image">
            <a:extLst>
              <a:ext uri="{FF2B5EF4-FFF2-40B4-BE49-F238E27FC236}">
                <a16:creationId xmlns:a16="http://schemas.microsoft.com/office/drawing/2014/main" id="{CD484AFB-A66F-4450-865B-C10FA3A1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407" y="67537"/>
            <a:ext cx="5169408" cy="6688931"/>
          </a:xfrm>
          <a:prstGeom prst="rect">
            <a:avLst/>
          </a:prstGeom>
          <a:ln w="12700">
            <a:solidFill>
              <a:schemeClr val="accent1"/>
            </a:solidFill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AB2D85DC-7E89-4CC5-B7CA-296D234CEFE2}"/>
              </a:ext>
            </a:extLst>
          </p:cNvPr>
          <p:cNvSpPr txBox="1">
            <a:spLocks/>
          </p:cNvSpPr>
          <p:nvPr/>
        </p:nvSpPr>
        <p:spPr>
          <a:xfrm>
            <a:off x="151564" y="706989"/>
            <a:ext cx="5816781" cy="573078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  <a:cs typeface="Calibri"/>
              </a:rPr>
              <a:t>Actors Identification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err="1">
                <a:solidFill>
                  <a:schemeClr val="bg1"/>
                </a:solidFill>
                <a:cs typeface="Calibri"/>
              </a:rPr>
              <a:t>Usecases</a:t>
            </a:r>
            <a:r>
              <a:rPr lang="en-US" sz="1600">
                <a:solidFill>
                  <a:schemeClr val="bg1"/>
                </a:solidFill>
                <a:cs typeface="Calibri"/>
              </a:rPr>
              <a:t> - Scenarios/Functional understanding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  <a:cs typeface="Calibri"/>
              </a:rPr>
              <a:t>Views</a:t>
            </a:r>
          </a:p>
          <a:p>
            <a:pPr marL="971550" lvl="1" indent="-2857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1600">
                <a:solidFill>
                  <a:schemeClr val="bg1"/>
                </a:solidFill>
                <a:cs typeface="Calibri"/>
              </a:rPr>
              <a:t>Component view</a:t>
            </a:r>
          </a:p>
          <a:p>
            <a:pPr marL="971550" lvl="1" indent="-2857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1600">
                <a:solidFill>
                  <a:schemeClr val="bg1"/>
                </a:solidFill>
                <a:cs typeface="Calibri"/>
              </a:rPr>
              <a:t>Deployment view</a:t>
            </a:r>
          </a:p>
          <a:p>
            <a:pPr marL="971550" lvl="1" indent="-2857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1600">
                <a:solidFill>
                  <a:schemeClr val="bg1"/>
                </a:solidFill>
                <a:cs typeface="Calibri"/>
              </a:rPr>
              <a:t>Flow/Activity diagrams</a:t>
            </a:r>
          </a:p>
          <a:p>
            <a:pPr marL="971550" lvl="1" indent="-2857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1600">
                <a:solidFill>
                  <a:schemeClr val="bg1"/>
                </a:solidFill>
                <a:cs typeface="Calibri"/>
              </a:rPr>
              <a:t>Application Architecture</a:t>
            </a:r>
          </a:p>
          <a:p>
            <a:pPr marL="971550" lvl="1" indent="-2857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1600">
                <a:solidFill>
                  <a:schemeClr val="bg1"/>
                </a:solidFill>
                <a:cs typeface="Calibri"/>
              </a:rPr>
              <a:t>Data Architecture</a:t>
            </a:r>
          </a:p>
          <a:p>
            <a:pPr marL="971550" lvl="1" indent="-2857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1600">
                <a:solidFill>
                  <a:schemeClr val="bg1"/>
                </a:solidFill>
                <a:cs typeface="Calibri"/>
              </a:rPr>
              <a:t>Technology Architecture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err="1">
                <a:solidFill>
                  <a:schemeClr val="bg1"/>
                </a:solidFill>
                <a:cs typeface="Calibri"/>
              </a:rPr>
              <a:t>Inscope</a:t>
            </a:r>
            <a:r>
              <a:rPr lang="en-US" sz="1600">
                <a:solidFill>
                  <a:schemeClr val="bg1"/>
                </a:solidFill>
                <a:cs typeface="Calibri"/>
              </a:rPr>
              <a:t>/</a:t>
            </a:r>
            <a:r>
              <a:rPr lang="en-US" sz="1600" err="1">
                <a:solidFill>
                  <a:schemeClr val="bg1"/>
                </a:solidFill>
                <a:cs typeface="Calibri"/>
              </a:rPr>
              <a:t>Outscope</a:t>
            </a:r>
            <a:r>
              <a:rPr lang="en-US" sz="1600">
                <a:solidFill>
                  <a:schemeClr val="bg1"/>
                </a:solidFill>
                <a:cs typeface="Calibri"/>
              </a:rPr>
              <a:t> and  RAID</a:t>
            </a:r>
          </a:p>
          <a:p>
            <a:pPr marL="971550" lvl="1" indent="-2857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1600">
                <a:solidFill>
                  <a:schemeClr val="bg1"/>
                </a:solidFill>
                <a:cs typeface="Calibri"/>
              </a:rPr>
              <a:t>Risks, Assumptions, Issues and Dependencies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  <a:cs typeface="Calibri"/>
              </a:rPr>
              <a:t>NFRs and DR</a:t>
            </a:r>
          </a:p>
          <a:p>
            <a:pPr marL="971550" lvl="1" indent="-2857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1600">
                <a:solidFill>
                  <a:schemeClr val="bg1"/>
                </a:solidFill>
                <a:cs typeface="Calibri"/>
              </a:rPr>
              <a:t>Performance, Portability, Scalability, Capacity, Security, Availability.</a:t>
            </a:r>
          </a:p>
          <a:p>
            <a:pPr marL="971550" lvl="1" indent="-2857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1600">
                <a:solidFill>
                  <a:schemeClr val="bg1"/>
                </a:solidFill>
                <a:cs typeface="Calibri"/>
              </a:rPr>
              <a:t>Good to list ASR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SG" sz="160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Data compliance rules and policies</a:t>
            </a:r>
            <a:endParaRPr lang="en-US" sz="1600">
              <a:solidFill>
                <a:schemeClr val="bg1"/>
              </a:solidFill>
              <a:cs typeface="Calibri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  <a:cs typeface="Calibri"/>
              </a:rPr>
              <a:t>Technology Stack (optional)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  <a:cs typeface="Calibri"/>
              </a:rPr>
              <a:t>Solution Practicality</a:t>
            </a:r>
          </a:p>
        </p:txBody>
      </p:sp>
    </p:spTree>
    <p:extLst>
      <p:ext uri="{BB962C8B-B14F-4D97-AF65-F5344CB8AC3E}">
        <p14:creationId xmlns:p14="http://schemas.microsoft.com/office/powerpoint/2010/main" val="226452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B8C87F-6AC0-4460-A22E-27E7DB50D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567928"/>
            <a:ext cx="4076700" cy="2293143"/>
          </a:xfrm>
          <a:prstGeom prst="rect">
            <a:avLst/>
          </a:prstGeom>
          <a:noFill/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4CE0978-9F21-4FE8-B746-4C11AE1A4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7050" y="1157594"/>
            <a:ext cx="3744155" cy="2808116"/>
          </a:xfrm>
          <a:prstGeom prst="rect">
            <a:avLst/>
          </a:prstGeo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D6EF8B0-6387-437F-A346-CD9B2B85E192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8259969" y="242733"/>
            <a:ext cx="3776317" cy="3186267"/>
          </a:xfr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D0EA6458-E925-4EA7-B7BF-D5A414BD2537}"/>
              </a:ext>
            </a:extLst>
          </p:cNvPr>
          <p:cNvSpPr txBox="1">
            <a:spLocks/>
          </p:cNvSpPr>
          <p:nvPr/>
        </p:nvSpPr>
        <p:spPr>
          <a:xfrm>
            <a:off x="3276324" y="4203633"/>
            <a:ext cx="5639352" cy="8309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i="0" kern="120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5400">
                <a:solidFill>
                  <a:srgbClr val="49BCCB"/>
                </a:solidFill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527338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F84A61-CBAC-44BC-8ECE-E57D41325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7" r="16677"/>
          <a:stretch/>
        </p:blipFill>
        <p:spPr>
          <a:xfrm>
            <a:off x="6185452" y="114300"/>
            <a:ext cx="5892809" cy="6629400"/>
          </a:xfrm>
          <a:prstGeom prst="rect">
            <a:avLst/>
          </a:prstGeom>
          <a:noFill/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1E2E2B-9894-47B1-9E90-5903354B2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6" y="1487652"/>
            <a:ext cx="4797425" cy="338554"/>
          </a:xfrm>
        </p:spPr>
        <p:txBody>
          <a:bodyPr anchor="t">
            <a:normAutofit/>
          </a:bodyPr>
          <a:lstStyle/>
          <a:p>
            <a:r>
              <a:rPr lang="en-US" dirty="0"/>
              <a:t>Digital Payments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ABC1293-2954-2C40-A114-FA4637C6F8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5686" y="2235321"/>
            <a:ext cx="5690863" cy="2499965"/>
          </a:xfrm>
        </p:spPr>
        <p:txBody>
          <a:bodyPr>
            <a:normAutofit/>
          </a:bodyPr>
          <a:lstStyle/>
          <a:p>
            <a:pPr algn="just"/>
            <a:r>
              <a:rPr lang="en-US" sz="1800" dirty="0">
                <a:latin typeface="Segoe UI" panose="020B0502040204020203" pitchFamily="34" charset="0"/>
              </a:rPr>
              <a:t>We are a startup Company </a:t>
            </a:r>
            <a:r>
              <a:rPr lang="en-IN" sz="2000" b="0" i="0" u="none" strike="noStrike" dirty="0">
                <a:effectLst/>
                <a:latin typeface="Calibri" panose="020F0502020204030204" pitchFamily="34" charset="0"/>
              </a:rPr>
              <a:t>seeking an application that can facilitate smooth monetary transactions between payers and recipients. Recipients can be individuals or Merchants. We want the application to be integrated with multiple third-party services like loyalty management, omnichannel communication and more. </a:t>
            </a:r>
            <a:endParaRPr lang="en-US" sz="1800" dirty="0">
              <a:latin typeface="Segoe UI" panose="020B050204020402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765729D-FFC4-4A14-BEE7-827C4A7E3EA4}"/>
              </a:ext>
            </a:extLst>
          </p:cNvPr>
          <p:cNvSpPr txBox="1">
            <a:spLocks/>
          </p:cNvSpPr>
          <p:nvPr/>
        </p:nvSpPr>
        <p:spPr>
          <a:xfrm>
            <a:off x="452487" y="247541"/>
            <a:ext cx="3431356" cy="8309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i="0" kern="120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5400" dirty="0">
                <a:solidFill>
                  <a:schemeClr val="accent2"/>
                </a:solidFill>
              </a:rPr>
              <a:t>Kata Topic</a:t>
            </a:r>
          </a:p>
        </p:txBody>
      </p:sp>
    </p:spTree>
    <p:extLst>
      <p:ext uri="{BB962C8B-B14F-4D97-AF65-F5344CB8AC3E}">
        <p14:creationId xmlns:p14="http://schemas.microsoft.com/office/powerpoint/2010/main" val="3629012491"/>
      </p:ext>
    </p:extLst>
  </p:cSld>
  <p:clrMapOvr>
    <a:masterClrMapping/>
  </p:clrMapOvr>
</p:sld>
</file>

<file path=ppt/theme/theme1.xml><?xml version="1.0" encoding="utf-8"?>
<a:theme xmlns:a="http://schemas.openxmlformats.org/drawingml/2006/main" name="EPAM Master 2021.2">
  <a:themeElements>
    <a:clrScheme name="Custom 3">
      <a:dk1>
        <a:srgbClr val="222222"/>
      </a:dk1>
      <a:lt1>
        <a:srgbClr val="FFFFFF"/>
      </a:lt1>
      <a:dk2>
        <a:srgbClr val="A0A0A0"/>
      </a:dk2>
      <a:lt2>
        <a:srgbClr val="F6F6F6"/>
      </a:lt2>
      <a:accent1>
        <a:srgbClr val="222222"/>
      </a:accent1>
      <a:accent2>
        <a:srgbClr val="76CDD8"/>
      </a:accent2>
      <a:accent3>
        <a:srgbClr val="FFC000"/>
      </a:accent3>
      <a:accent4>
        <a:srgbClr val="445464"/>
      </a:accent4>
      <a:accent5>
        <a:srgbClr val="008ACE"/>
      </a:accent5>
      <a:accent6>
        <a:srgbClr val="38C2D7"/>
      </a:accent6>
      <a:hlink>
        <a:srgbClr val="76CDD8"/>
      </a:hlink>
      <a:folHlink>
        <a:srgbClr val="A0A0A0"/>
      </a:folHlink>
    </a:clrScheme>
    <a:fontScheme name="EPAM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square" lIns="0" tIns="0" rIns="0" bIns="0" rtlCol="0" anchor="ctr"/>
      <a:lstStyle>
        <a:defPPr algn="ctr">
          <a:defRPr sz="2400" dirty="0" smtClean="0">
            <a:solidFill>
              <a:schemeClr val="bg1"/>
            </a:solidFill>
            <a:latin typeface="Calibri Light" panose="020F0302020204030204" pitchFamily="34" charset="0"/>
            <a:ea typeface="Human Sans ExtraLight" charset="0"/>
            <a:cs typeface="Human Sans ExtraLight" charset="0"/>
          </a:defRPr>
        </a:defPPr>
      </a:lstStyle>
    </a:spDef>
    <a:lnDef>
      <a:spPr>
        <a:ln w="63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0" tIns="0" rIns="0" bIns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ontinuum_Master_v1.1" id="{D2F91407-39AD-2344-8F42-01B4155FF2FD}" vid="{09F1F252-BD3A-0A45-9F6B-518524EA32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C0A76732CBA640A5AD4D3CFBE23375" ma:contentTypeVersion="15" ma:contentTypeDescription="Create a new document." ma:contentTypeScope="" ma:versionID="622644b688c924e80ea4232fc5fbc5ef">
  <xsd:schema xmlns:xsd="http://www.w3.org/2001/XMLSchema" xmlns:xs="http://www.w3.org/2001/XMLSchema" xmlns:p="http://schemas.microsoft.com/office/2006/metadata/properties" xmlns:ns2="537c4134-b21d-4e42-8211-320978d36653" xmlns:ns3="83fc2c05-5e6b-475b-bbef-6b56fc7ecd8c" targetNamespace="http://schemas.microsoft.com/office/2006/metadata/properties" ma:root="true" ma:fieldsID="84db286f06f0a751544852b04536eccc" ns2:_="" ns3:_="">
    <xsd:import namespace="537c4134-b21d-4e42-8211-320978d36653"/>
    <xsd:import namespace="83fc2c05-5e6b-475b-bbef-6b56fc7ecd8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LengthInSeconds" minOccurs="0"/>
                <xsd:element ref="ns2:lcf76f155ced4ddcb4097134ff3c332f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7c4134-b21d-4e42-8211-320978d366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debda6a7-6b37-4000-ac6c-4fd0a96389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fc2c05-5e6b-475b-bbef-6b56fc7ecd8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3fc2c05-5e6b-475b-bbef-6b56fc7ecd8c">
      <UserInfo>
        <DisplayName>Ankita Bara</DisplayName>
        <AccountId>17</AccountId>
        <AccountType/>
      </UserInfo>
      <UserInfo>
        <DisplayName>Garima Gupta1</DisplayName>
        <AccountId>734</AccountId>
        <AccountType/>
      </UserInfo>
    </SharedWithUsers>
    <lcf76f155ced4ddcb4097134ff3c332f xmlns="537c4134-b21d-4e42-8211-320978d3665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47DF665-A7BA-439B-A97C-31094BDB4E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8E0F62-3A35-4653-8711-6DFA6AD904A8}">
  <ds:schemaRefs>
    <ds:schemaRef ds:uri="537c4134-b21d-4e42-8211-320978d36653"/>
    <ds:schemaRef ds:uri="83fc2c05-5e6b-475b-bbef-6b56fc7ecd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988F095-8763-4476-A661-0F620BC6EBF5}">
  <ds:schemaRefs>
    <ds:schemaRef ds:uri="http://schemas.microsoft.com/office/2006/documentManagement/types"/>
    <ds:schemaRef ds:uri="http://purl.org/dc/elements/1.1/"/>
    <ds:schemaRef ds:uri="537c4134-b21d-4e42-8211-320978d36653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83fc2c05-5e6b-475b-bbef-6b56fc7ecd8c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934</Words>
  <Application>Microsoft Office PowerPoint</Application>
  <PresentationFormat>Widescreen</PresentationFormat>
  <Paragraphs>102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Calibri Bold</vt:lpstr>
      <vt:lpstr>Calibri Light</vt:lpstr>
      <vt:lpstr>Courier New</vt:lpstr>
      <vt:lpstr>Karla</vt:lpstr>
      <vt:lpstr>Segoe UI</vt:lpstr>
      <vt:lpstr>Wingdings</vt:lpstr>
      <vt:lpstr>EPAM Master 2021.2</vt:lpstr>
      <vt:lpstr>PowerPoint Presentation</vt:lpstr>
      <vt:lpstr>Agenda</vt:lpstr>
      <vt:lpstr>PowerPoint Presentation</vt:lpstr>
      <vt:lpstr>Kata</vt:lpstr>
      <vt:lpstr>PowerPoint Presentation</vt:lpstr>
      <vt:lpstr>Approach to build the best Kata</vt:lpstr>
      <vt:lpstr>Consideration</vt:lpstr>
      <vt:lpstr>PowerPoint Presentation</vt:lpstr>
      <vt:lpstr>Digital Payments</vt:lpstr>
      <vt:lpstr>PowerPoint Presentation</vt:lpstr>
      <vt:lpstr>Requirements</vt:lpstr>
      <vt:lpstr>Requirements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Palina Vilava</dc:creator>
  <cp:lastModifiedBy>Balaswamy Gunnam</cp:lastModifiedBy>
  <cp:revision>5</cp:revision>
  <dcterms:created xsi:type="dcterms:W3CDTF">2020-10-26T14:33:58Z</dcterms:created>
  <dcterms:modified xsi:type="dcterms:W3CDTF">2026-02-13T04:06:42Z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0x010100CDC0A76732CBA640A5AD4D3CFBE23375</vt:lpwstr>
  </property>
  <property fmtid="{D5CDD505-2E9C-101B-9397-08002B2CF9AE}" pid="3" name="SharedWithUsers">
    <vt:lpwstr>364;#Ram Naresh;#536;#Udaya Pellete;#1397;#Anitha Pallagolla;#2590;#Balaswamy Gunnam</vt:lpwstr>
  </property>
  <property fmtid="{D5CDD505-2E9C-101B-9397-08002B2CF9AE}" pid="4" name="xd_ProgID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xd_Signature">
    <vt:lpwstr/>
  </property>
  <property fmtid="{D5CDD505-2E9C-101B-9397-08002B2CF9AE}" pid="10" name="MediaServiceImageTags">
    <vt:lpwstr/>
  </property>
  <property fmtid="{D5CDD505-2E9C-101B-9397-08002B2CF9AE}" pid="11" name="MSIP_Label_2a535040-0af2-483f-adc3-a132c21e3e2b_Enabled">
    <vt:lpwstr>true</vt:lpwstr>
  </property>
  <property fmtid="{D5CDD505-2E9C-101B-9397-08002B2CF9AE}" pid="12" name="MSIP_Label_2a535040-0af2-483f-adc3-a132c21e3e2b_SetDate">
    <vt:lpwstr>2023-07-31T12:05:03Z</vt:lpwstr>
  </property>
  <property fmtid="{D5CDD505-2E9C-101B-9397-08002B2CF9AE}" pid="13" name="MSIP_Label_2a535040-0af2-483f-adc3-a132c21e3e2b_Method">
    <vt:lpwstr>Standard</vt:lpwstr>
  </property>
  <property fmtid="{D5CDD505-2E9C-101B-9397-08002B2CF9AE}" pid="14" name="MSIP_Label_2a535040-0af2-483f-adc3-a132c21e3e2b_Name">
    <vt:lpwstr>EPAM_Confidential</vt:lpwstr>
  </property>
  <property fmtid="{D5CDD505-2E9C-101B-9397-08002B2CF9AE}" pid="15" name="MSIP_Label_2a535040-0af2-483f-adc3-a132c21e3e2b_SiteId">
    <vt:lpwstr>b41b72d0-4e9f-4c26-8a69-f949f367c91d</vt:lpwstr>
  </property>
  <property fmtid="{D5CDD505-2E9C-101B-9397-08002B2CF9AE}" pid="16" name="MSIP_Label_2a535040-0af2-483f-adc3-a132c21e3e2b_ActionId">
    <vt:lpwstr>49ef77d7-459d-454a-9fbf-a745de5e6888</vt:lpwstr>
  </property>
  <property fmtid="{D5CDD505-2E9C-101B-9397-08002B2CF9AE}" pid="17" name="MSIP_Label_2a535040-0af2-483f-adc3-a132c21e3e2b_ContentBits">
    <vt:lpwstr>0</vt:lpwstr>
  </property>
</Properties>
</file>